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79" r:id="rId3"/>
    <p:sldId id="277" r:id="rId4"/>
    <p:sldId id="278" r:id="rId5"/>
    <p:sldId id="257" r:id="rId6"/>
    <p:sldId id="258" r:id="rId7"/>
    <p:sldId id="260" r:id="rId8"/>
    <p:sldId id="261" r:id="rId9"/>
    <p:sldId id="262" r:id="rId10"/>
    <p:sldId id="263" r:id="rId11"/>
    <p:sldId id="264" r:id="rId12"/>
    <p:sldId id="265" r:id="rId13"/>
    <p:sldId id="266" r:id="rId14"/>
    <p:sldId id="267" r:id="rId15"/>
    <p:sldId id="270" r:id="rId16"/>
    <p:sldId id="271" r:id="rId17"/>
    <p:sldId id="272" r:id="rId18"/>
    <p:sldId id="274" r:id="rId19"/>
    <p:sldId id="273" r:id="rId20"/>
    <p:sldId id="281" r:id="rId21"/>
    <p:sldId id="280" r:id="rId22"/>
    <p:sldId id="282" r:id="rId23"/>
    <p:sldId id="269" r:id="rId24"/>
    <p:sldId id="276" r:id="rId25"/>
  </p:sldIdLst>
  <p:sldSz cx="9144000" cy="6858000" type="screen4x3"/>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127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45" autoAdjust="0"/>
    <p:restoredTop sz="94660"/>
  </p:normalViewPr>
  <p:slideViewPr>
    <p:cSldViewPr>
      <p:cViewPr varScale="1">
        <p:scale>
          <a:sx n="68" d="100"/>
          <a:sy n="68" d="100"/>
        </p:scale>
        <p:origin x="-145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9F83A52A-8129-4168-8B26-37EE60324F42}" type="datetimeFigureOut">
              <a:rPr lang="ro-RO" smtClean="0"/>
              <a:pPr/>
              <a:t>08.05.2012</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0270443E-5787-4C90-8CF2-8B6F57D2365B}" type="slidenum">
              <a:rPr lang="ro-RO" smtClean="0"/>
              <a:pPr/>
              <a:t>‹#›</a:t>
            </a:fld>
            <a:endParaRPr lang="ro-RO"/>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F83A52A-8129-4168-8B26-37EE60324F42}" type="datetimeFigureOut">
              <a:rPr lang="ro-RO" smtClean="0"/>
              <a:pPr/>
              <a:t>08.05.2012</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0270443E-5787-4C90-8CF2-8B6F57D2365B}" type="slidenum">
              <a:rPr lang="ro-RO" smtClean="0"/>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F83A52A-8129-4168-8B26-37EE60324F42}" type="datetimeFigureOut">
              <a:rPr lang="ro-RO" smtClean="0"/>
              <a:pPr/>
              <a:t>08.05.2012</a:t>
            </a:fld>
            <a:endParaRPr lang="ro-RO"/>
          </a:p>
        </p:txBody>
      </p:sp>
      <p:sp>
        <p:nvSpPr>
          <p:cNvPr id="5" name="Footer Placeholder 4"/>
          <p:cNvSpPr>
            <a:spLocks noGrp="1"/>
          </p:cNvSpPr>
          <p:nvPr>
            <p:ph type="ftr" sz="quarter" idx="11"/>
          </p:nvPr>
        </p:nvSpPr>
        <p:spPr>
          <a:xfrm>
            <a:off x="2640597" y="6377459"/>
            <a:ext cx="3836404" cy="365125"/>
          </a:xfrm>
        </p:spPr>
        <p:txBody>
          <a:bodyPr/>
          <a:lstStyle/>
          <a:p>
            <a:endParaRPr lang="ro-RO"/>
          </a:p>
        </p:txBody>
      </p:sp>
      <p:sp>
        <p:nvSpPr>
          <p:cNvPr id="6" name="Slide Number Placeholder 5"/>
          <p:cNvSpPr>
            <a:spLocks noGrp="1"/>
          </p:cNvSpPr>
          <p:nvPr>
            <p:ph type="sldNum" sz="quarter" idx="12"/>
          </p:nvPr>
        </p:nvSpPr>
        <p:spPr/>
        <p:txBody>
          <a:bodyPr/>
          <a:lstStyle/>
          <a:p>
            <a:fld id="{0270443E-5787-4C90-8CF2-8B6F57D2365B}" type="slidenum">
              <a:rPr lang="ro-RO" smtClean="0"/>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F83A52A-8129-4168-8B26-37EE60324F42}" type="datetimeFigureOut">
              <a:rPr lang="ro-RO" smtClean="0"/>
              <a:pPr/>
              <a:t>08.05.2012</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0270443E-5787-4C90-8CF2-8B6F57D2365B}" type="slidenum">
              <a:rPr lang="ro-RO" smtClean="0"/>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F83A52A-8129-4168-8B26-37EE60324F42}" type="datetimeFigureOut">
              <a:rPr lang="ro-RO" smtClean="0"/>
              <a:pPr/>
              <a:t>08.05.2012</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0270443E-5787-4C90-8CF2-8B6F57D2365B}" type="slidenum">
              <a:rPr lang="ro-RO" smtClean="0"/>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F83A52A-8129-4168-8B26-37EE60324F42}" type="datetimeFigureOut">
              <a:rPr lang="ro-RO" smtClean="0"/>
              <a:pPr/>
              <a:t>08.05.2012</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0270443E-5787-4C90-8CF2-8B6F57D2365B}" type="slidenum">
              <a:rPr lang="ro-RO" smtClean="0"/>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F83A52A-8129-4168-8B26-37EE60324F42}" type="datetimeFigureOut">
              <a:rPr lang="ro-RO" smtClean="0"/>
              <a:pPr/>
              <a:t>08.05.2012</a:t>
            </a:fld>
            <a:endParaRPr lang="ro-RO"/>
          </a:p>
        </p:txBody>
      </p:sp>
      <p:sp>
        <p:nvSpPr>
          <p:cNvPr id="8" name="Footer Placeholder 7"/>
          <p:cNvSpPr>
            <a:spLocks noGrp="1"/>
          </p:cNvSpPr>
          <p:nvPr>
            <p:ph type="ftr" sz="quarter" idx="11"/>
          </p:nvPr>
        </p:nvSpPr>
        <p:spPr/>
        <p:txBody>
          <a:bodyPr/>
          <a:lstStyle/>
          <a:p>
            <a:endParaRPr lang="ro-RO"/>
          </a:p>
        </p:txBody>
      </p:sp>
      <p:sp>
        <p:nvSpPr>
          <p:cNvPr id="9" name="Slide Number Placeholder 8"/>
          <p:cNvSpPr>
            <a:spLocks noGrp="1"/>
          </p:cNvSpPr>
          <p:nvPr>
            <p:ph type="sldNum" sz="quarter" idx="12"/>
          </p:nvPr>
        </p:nvSpPr>
        <p:spPr/>
        <p:txBody>
          <a:bodyPr/>
          <a:lstStyle/>
          <a:p>
            <a:fld id="{0270443E-5787-4C90-8CF2-8B6F57D2365B}" type="slidenum">
              <a:rPr lang="ro-RO" smtClean="0"/>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F83A52A-8129-4168-8B26-37EE60324F42}" type="datetimeFigureOut">
              <a:rPr lang="ro-RO" smtClean="0"/>
              <a:pPr/>
              <a:t>08.05.2012</a:t>
            </a:fld>
            <a:endParaRPr lang="ro-RO"/>
          </a:p>
        </p:txBody>
      </p:sp>
      <p:sp>
        <p:nvSpPr>
          <p:cNvPr id="4" name="Footer Placeholder 3"/>
          <p:cNvSpPr>
            <a:spLocks noGrp="1"/>
          </p:cNvSpPr>
          <p:nvPr>
            <p:ph type="ftr" sz="quarter" idx="11"/>
          </p:nvPr>
        </p:nvSpPr>
        <p:spPr/>
        <p:txBody>
          <a:bodyPr/>
          <a:lstStyle/>
          <a:p>
            <a:endParaRPr lang="ro-RO"/>
          </a:p>
        </p:txBody>
      </p:sp>
      <p:sp>
        <p:nvSpPr>
          <p:cNvPr id="5" name="Slide Number Placeholder 4"/>
          <p:cNvSpPr>
            <a:spLocks noGrp="1"/>
          </p:cNvSpPr>
          <p:nvPr>
            <p:ph type="sldNum" sz="quarter" idx="12"/>
          </p:nvPr>
        </p:nvSpPr>
        <p:spPr/>
        <p:txBody>
          <a:bodyPr/>
          <a:lstStyle/>
          <a:p>
            <a:fld id="{0270443E-5787-4C90-8CF2-8B6F57D2365B}" type="slidenum">
              <a:rPr lang="ro-RO" smtClean="0"/>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83A52A-8129-4168-8B26-37EE60324F42}" type="datetimeFigureOut">
              <a:rPr lang="ro-RO" smtClean="0"/>
              <a:pPr/>
              <a:t>08.05.2012</a:t>
            </a:fld>
            <a:endParaRPr lang="ro-RO"/>
          </a:p>
        </p:txBody>
      </p:sp>
      <p:sp>
        <p:nvSpPr>
          <p:cNvPr id="3" name="Footer Placeholder 2"/>
          <p:cNvSpPr>
            <a:spLocks noGrp="1"/>
          </p:cNvSpPr>
          <p:nvPr>
            <p:ph type="ftr" sz="quarter" idx="11"/>
          </p:nvPr>
        </p:nvSpPr>
        <p:spPr/>
        <p:txBody>
          <a:bodyPr/>
          <a:lstStyle/>
          <a:p>
            <a:endParaRPr lang="ro-RO"/>
          </a:p>
        </p:txBody>
      </p:sp>
      <p:sp>
        <p:nvSpPr>
          <p:cNvPr id="4" name="Slide Number Placeholder 3"/>
          <p:cNvSpPr>
            <a:spLocks noGrp="1"/>
          </p:cNvSpPr>
          <p:nvPr>
            <p:ph type="sldNum" sz="quarter" idx="12"/>
          </p:nvPr>
        </p:nvSpPr>
        <p:spPr/>
        <p:txBody>
          <a:bodyPr/>
          <a:lstStyle/>
          <a:p>
            <a:fld id="{0270443E-5787-4C90-8CF2-8B6F57D2365B}" type="slidenum">
              <a:rPr lang="ro-RO" smtClean="0"/>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F83A52A-8129-4168-8B26-37EE60324F42}" type="datetimeFigureOut">
              <a:rPr lang="ro-RO" smtClean="0"/>
              <a:pPr/>
              <a:t>08.05.2012</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0270443E-5787-4C90-8CF2-8B6F57D2365B}" type="slidenum">
              <a:rPr lang="ro-RO" smtClean="0"/>
              <a:pPr/>
              <a:t>‹#›</a:t>
            </a:fld>
            <a:endParaRPr lang="ro-RO"/>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9F83A52A-8129-4168-8B26-37EE60324F42}" type="datetimeFigureOut">
              <a:rPr lang="ro-RO" smtClean="0"/>
              <a:pPr/>
              <a:t>08.05.2012</a:t>
            </a:fld>
            <a:endParaRPr lang="ro-RO"/>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ro-RO"/>
          </a:p>
        </p:txBody>
      </p:sp>
      <p:sp>
        <p:nvSpPr>
          <p:cNvPr id="7" name="Slide Number Placeholder 6"/>
          <p:cNvSpPr>
            <a:spLocks noGrp="1"/>
          </p:cNvSpPr>
          <p:nvPr>
            <p:ph type="sldNum" sz="quarter" idx="12"/>
          </p:nvPr>
        </p:nvSpPr>
        <p:spPr>
          <a:xfrm>
            <a:off x="8339328" y="1170432"/>
            <a:ext cx="733864" cy="201168"/>
          </a:xfrm>
        </p:spPr>
        <p:txBody>
          <a:bodyPr/>
          <a:lstStyle/>
          <a:p>
            <a:fld id="{0270443E-5787-4C90-8CF2-8B6F57D2365B}" type="slidenum">
              <a:rPr lang="ro-RO" smtClean="0"/>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9F83A52A-8129-4168-8B26-37EE60324F42}" type="datetimeFigureOut">
              <a:rPr lang="ro-RO" smtClean="0"/>
              <a:pPr/>
              <a:t>08.05.2012</a:t>
            </a:fld>
            <a:endParaRPr lang="ro-RO"/>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ro-RO"/>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0270443E-5787-4C90-8CF2-8B6F57D2365B}" type="slidenum">
              <a:rPr lang="ro-RO" smtClean="0"/>
              <a:pPr/>
              <a:t>‹#›</a:t>
            </a:fld>
            <a:endParaRPr lang="ro-RO"/>
          </a:p>
        </p:txBody>
      </p:sp>
    </p:spTree>
  </p:cSld>
  <p:clrMap bg1="dk1" tx1="lt1" bg2="dk2" tx2="lt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hyperlink" Target="http://fr.wikipedia.org/wiki/1860" TargetMode="External"/><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hyperlink" Target="http://fr.wikipedia.org/wiki/Bucarest" TargetMode="External"/><Relationship Id="rId5" Type="http://schemas.openxmlformats.org/officeDocument/2006/relationships/hyperlink" Target="http://fr.wikipedia.org/wiki/Jardin_public" TargetMode="External"/><Relationship Id="rId4" Type="http://schemas.openxmlformats.org/officeDocument/2006/relationships/image" Target="../media/image27.jpeg"/></Relationships>
</file>

<file path=ppt/slides/_rels/slide1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jpeg"/></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ryrde.png"/>
          <p:cNvPicPr>
            <a:picLocks noChangeAspect="1"/>
          </p:cNvPicPr>
          <p:nvPr/>
        </p:nvPicPr>
        <p:blipFill>
          <a:blip r:embed="rId2" cstate="print"/>
          <a:stretch>
            <a:fillRect/>
          </a:stretch>
        </p:blipFill>
        <p:spPr>
          <a:xfrm>
            <a:off x="0" y="1340768"/>
            <a:ext cx="6869078" cy="4320480"/>
          </a:xfrm>
          <a:prstGeom prst="ellipse">
            <a:avLst/>
          </a:prstGeom>
          <a:ln>
            <a:noFill/>
          </a:ln>
          <a:effectLst>
            <a:reflection blurRad="6350" stA="50000" endA="295" endPos="92000" dist="101600" dir="5400000" sy="-100000" algn="bl" rotWithShape="0"/>
            <a:softEdge rad="112500"/>
          </a:effectLst>
          <a:scene3d>
            <a:camera prst="isometricTopUp"/>
            <a:lightRig rig="threePt" dir="t"/>
          </a:scene3d>
        </p:spPr>
      </p:pic>
      <p:sp>
        <p:nvSpPr>
          <p:cNvPr id="3" name="TextBox 2"/>
          <p:cNvSpPr txBox="1"/>
          <p:nvPr/>
        </p:nvSpPr>
        <p:spPr>
          <a:xfrm>
            <a:off x="5868144" y="5157192"/>
            <a:ext cx="2952328" cy="461665"/>
          </a:xfrm>
          <a:prstGeom prst="rect">
            <a:avLst/>
          </a:prstGeom>
          <a:noFill/>
        </p:spPr>
        <p:txBody>
          <a:bodyPr wrap="square" rtlCol="0">
            <a:spAutoFit/>
          </a:bodyPr>
          <a:lstStyle/>
          <a:p>
            <a:r>
              <a:rPr lang="ro-RO" sz="2400" b="1" dirty="0" smtClean="0"/>
              <a:t>Alexandru Olimpia </a:t>
            </a:r>
            <a:endParaRPr lang="ro-RO" sz="2400" b="1" dirty="0"/>
          </a:p>
        </p:txBody>
      </p:sp>
      <p:sp>
        <p:nvSpPr>
          <p:cNvPr id="5" name="Rectangle 4"/>
          <p:cNvSpPr/>
          <p:nvPr/>
        </p:nvSpPr>
        <p:spPr>
          <a:xfrm>
            <a:off x="611560" y="2060848"/>
            <a:ext cx="7802136" cy="923330"/>
          </a:xfrm>
          <a:prstGeom prst="rect">
            <a:avLst/>
          </a:prstGeom>
          <a:noFill/>
        </p:spPr>
        <p:txBody>
          <a:bodyPr wrap="none" lIns="91440" tIns="45720" rIns="91440" bIns="45720">
            <a:spAutoFit/>
          </a:bodyPr>
          <a:lstStyle/>
          <a:p>
            <a:pPr algn="ctr"/>
            <a:r>
              <a:rPr lang="ro-RO"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Comic Sans MS" pitchFamily="66" charset="0"/>
              </a:rPr>
              <a:t>UN PETIT PARADIS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fr-FR" dirty="0">
                <a:solidFill>
                  <a:srgbClr val="00B0F0"/>
                </a:solidFill>
              </a:rPr>
              <a:t>L`Eglise </a:t>
            </a:r>
            <a:r>
              <a:rPr lang="fr-FR" dirty="0" err="1">
                <a:solidFill>
                  <a:srgbClr val="00B0F0"/>
                </a:solidFill>
              </a:rPr>
              <a:t>Mihai</a:t>
            </a:r>
            <a:r>
              <a:rPr lang="fr-FR" dirty="0">
                <a:solidFill>
                  <a:srgbClr val="00B0F0"/>
                </a:solidFill>
              </a:rPr>
              <a:t> </a:t>
            </a:r>
            <a:r>
              <a:rPr lang="fr-FR" dirty="0" err="1">
                <a:solidFill>
                  <a:srgbClr val="00B0F0"/>
                </a:solidFill>
              </a:rPr>
              <a:t>Vodă</a:t>
            </a:r>
            <a:r>
              <a:rPr lang="fr-FR" dirty="0">
                <a:solidFill>
                  <a:srgbClr val="00B0F0"/>
                </a:solidFill>
              </a:rPr>
              <a:t> </a:t>
            </a:r>
            <a:endParaRPr lang="ro-RO" dirty="0">
              <a:solidFill>
                <a:srgbClr val="00B0F0"/>
              </a:solidFill>
            </a:endParaRPr>
          </a:p>
        </p:txBody>
      </p:sp>
      <p:pic>
        <p:nvPicPr>
          <p:cNvPr id="6" name="Content Placeholder 5" descr="123ew.png"/>
          <p:cNvPicPr>
            <a:picLocks noGrp="1" noChangeAspect="1"/>
          </p:cNvPicPr>
          <p:nvPr>
            <p:ph idx="1"/>
          </p:nvPr>
        </p:nvPicPr>
        <p:blipFill>
          <a:blip r:embed="rId2" cstate="print"/>
          <a:stretch>
            <a:fillRect/>
          </a:stretch>
        </p:blipFill>
        <p:spPr>
          <a:xfrm>
            <a:off x="755576" y="1196752"/>
            <a:ext cx="7416824" cy="481216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8" name="TextBox 7"/>
          <p:cNvSpPr txBox="1"/>
          <p:nvPr/>
        </p:nvSpPr>
        <p:spPr>
          <a:xfrm>
            <a:off x="0" y="6211669"/>
            <a:ext cx="9144000" cy="646331"/>
          </a:xfrm>
          <a:prstGeom prst="rect">
            <a:avLst/>
          </a:prstGeom>
          <a:noFill/>
        </p:spPr>
        <p:txBody>
          <a:bodyPr wrap="square" rtlCol="0">
            <a:spAutoFit/>
          </a:bodyPr>
          <a:lstStyle/>
          <a:p>
            <a:r>
              <a:rPr lang="fr-FR" b="1" dirty="0">
                <a:solidFill>
                  <a:srgbClr val="00B0F0"/>
                </a:solidFill>
              </a:rPr>
              <a:t>Selon la légende, elle a été dressée par de Voïvode </a:t>
            </a:r>
            <a:r>
              <a:rPr lang="fr-FR" b="1" dirty="0" err="1">
                <a:solidFill>
                  <a:srgbClr val="00B0F0"/>
                </a:solidFill>
              </a:rPr>
              <a:t>Mihai</a:t>
            </a:r>
            <a:r>
              <a:rPr lang="fr-FR" b="1" dirty="0">
                <a:solidFill>
                  <a:srgbClr val="00B0F0"/>
                </a:solidFill>
              </a:rPr>
              <a:t> </a:t>
            </a:r>
            <a:r>
              <a:rPr lang="fr-FR" b="1" dirty="0" err="1">
                <a:solidFill>
                  <a:srgbClr val="00B0F0"/>
                </a:solidFill>
              </a:rPr>
              <a:t>Viteazul</a:t>
            </a:r>
            <a:r>
              <a:rPr lang="fr-FR" b="1" dirty="0">
                <a:solidFill>
                  <a:srgbClr val="00B0F0"/>
                </a:solidFill>
              </a:rPr>
              <a:t>, sur la Colline </a:t>
            </a:r>
            <a:r>
              <a:rPr lang="fr-FR" b="1" dirty="0" err="1">
                <a:solidFill>
                  <a:srgbClr val="00B0F0"/>
                </a:solidFill>
              </a:rPr>
              <a:t>Spirii</a:t>
            </a:r>
            <a:r>
              <a:rPr lang="fr-FR" b="1" dirty="0">
                <a:solidFill>
                  <a:srgbClr val="00B0F0"/>
                </a:solidFill>
              </a:rPr>
              <a:t>, afin de remercier Dieu d`avoir gagné la guerre contre les Turcs.</a:t>
            </a:r>
            <a:endParaRPr lang="ro-RO" b="1" dirty="0">
              <a:solidFill>
                <a:srgbClr val="00B0F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fr-FR" dirty="0">
                <a:solidFill>
                  <a:srgbClr val="00B0F0"/>
                </a:solidFill>
              </a:rPr>
              <a:t>L`Opéra Roumain</a:t>
            </a:r>
            <a:endParaRPr lang="ro-RO" dirty="0">
              <a:solidFill>
                <a:srgbClr val="00B0F0"/>
              </a:solidFill>
            </a:endParaRPr>
          </a:p>
        </p:txBody>
      </p:sp>
      <p:pic>
        <p:nvPicPr>
          <p:cNvPr id="4" name="Content Placeholder 3" descr="imagesCA89ZGTW.jpg"/>
          <p:cNvPicPr>
            <a:picLocks noGrp="1" noChangeAspect="1"/>
          </p:cNvPicPr>
          <p:nvPr>
            <p:ph idx="1"/>
          </p:nvPr>
        </p:nvPicPr>
        <p:blipFill>
          <a:blip r:embed="rId2" cstate="print"/>
          <a:stretch>
            <a:fillRect/>
          </a:stretch>
        </p:blipFill>
        <p:spPr>
          <a:xfrm>
            <a:off x="899592" y="1052736"/>
            <a:ext cx="6840760" cy="5123967"/>
          </a:xfrm>
          <a:prstGeom prst="rect">
            <a:avLst/>
          </a:prstGeom>
          <a:solidFill>
            <a:srgbClr val="FFFFFF">
              <a:shade val="85000"/>
            </a:srgbClr>
          </a:solidFill>
          <a:ln w="190500" cap="sq">
            <a:solidFill>
              <a:schemeClr val="tx1"/>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TextBox 4"/>
          <p:cNvSpPr txBox="1"/>
          <p:nvPr/>
        </p:nvSpPr>
        <p:spPr>
          <a:xfrm>
            <a:off x="467544" y="6211669"/>
            <a:ext cx="8208912" cy="646331"/>
          </a:xfrm>
          <a:prstGeom prst="rect">
            <a:avLst/>
          </a:prstGeom>
          <a:noFill/>
        </p:spPr>
        <p:txBody>
          <a:bodyPr wrap="square" rtlCol="0">
            <a:spAutoFit/>
          </a:bodyPr>
          <a:lstStyle/>
          <a:p>
            <a:r>
              <a:rPr lang="ro-RO" b="1" dirty="0" smtClean="0">
                <a:solidFill>
                  <a:srgbClr val="00B0F0"/>
                </a:solidFill>
              </a:rPr>
              <a:t>C</a:t>
            </a:r>
            <a:r>
              <a:rPr lang="fr-FR" b="1" dirty="0" err="1" smtClean="0">
                <a:solidFill>
                  <a:srgbClr val="00B0F0"/>
                </a:solidFill>
              </a:rPr>
              <a:t>onstruit</a:t>
            </a:r>
            <a:r>
              <a:rPr lang="fr-FR" b="1" dirty="0" smtClean="0">
                <a:solidFill>
                  <a:srgbClr val="00B0F0"/>
                </a:solidFill>
              </a:rPr>
              <a:t> </a:t>
            </a:r>
            <a:r>
              <a:rPr lang="fr-FR" b="1" dirty="0">
                <a:solidFill>
                  <a:srgbClr val="00B0F0"/>
                </a:solidFill>
              </a:rPr>
              <a:t>en 1953, selon les plans de l`architecte </a:t>
            </a:r>
            <a:r>
              <a:rPr lang="fr-FR" b="1" dirty="0" err="1">
                <a:solidFill>
                  <a:srgbClr val="00B0F0"/>
                </a:solidFill>
              </a:rPr>
              <a:t>Octav</a:t>
            </a:r>
            <a:r>
              <a:rPr lang="fr-FR" b="1" dirty="0">
                <a:solidFill>
                  <a:srgbClr val="00B0F0"/>
                </a:solidFill>
              </a:rPr>
              <a:t> </a:t>
            </a:r>
            <a:r>
              <a:rPr lang="fr-FR" b="1" dirty="0" err="1">
                <a:solidFill>
                  <a:srgbClr val="00B0F0"/>
                </a:solidFill>
              </a:rPr>
              <a:t>Doicescu</a:t>
            </a:r>
            <a:r>
              <a:rPr lang="fr-FR" b="1" dirty="0">
                <a:solidFill>
                  <a:srgbClr val="00B0F0"/>
                </a:solidFill>
              </a:rPr>
              <a:t>, sur un fond classique, aux éléments de spécificité nationale</a:t>
            </a:r>
            <a:endParaRPr lang="ro-RO" b="1" dirty="0">
              <a:solidFill>
                <a:srgbClr val="00B0F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0"/>
            <a:ext cx="8229600" cy="1143000"/>
          </a:xfrm>
        </p:spPr>
        <p:txBody>
          <a:bodyPr/>
          <a:lstStyle/>
          <a:p>
            <a:r>
              <a:rPr lang="ro-RO" dirty="0" smtClean="0">
                <a:solidFill>
                  <a:srgbClr val="00B0F0"/>
                </a:solidFill>
              </a:rPr>
              <a:t>Le Cercle Militaire National</a:t>
            </a:r>
            <a:endParaRPr lang="ro-RO" dirty="0">
              <a:solidFill>
                <a:srgbClr val="00B0F0"/>
              </a:solidFill>
            </a:endParaRPr>
          </a:p>
        </p:txBody>
      </p:sp>
      <p:pic>
        <p:nvPicPr>
          <p:cNvPr id="4" name="Content Placeholder 3" descr="asad.png"/>
          <p:cNvPicPr>
            <a:picLocks noGrp="1" noChangeAspect="1"/>
          </p:cNvPicPr>
          <p:nvPr>
            <p:ph idx="1"/>
          </p:nvPr>
        </p:nvPicPr>
        <p:blipFill>
          <a:blip r:embed="rId2" cstate="print"/>
          <a:stretch>
            <a:fillRect/>
          </a:stretch>
        </p:blipFill>
        <p:spPr>
          <a:xfrm>
            <a:off x="971600" y="1412776"/>
            <a:ext cx="6912768" cy="5177904"/>
          </a:xfrm>
          <a:prstGeom prst="roundRect">
            <a:avLst>
              <a:gd name="adj" fmla="val 8594"/>
            </a:avLst>
          </a:prstGeom>
          <a:solidFill>
            <a:srgbClr val="FFFFFF">
              <a:shade val="85000"/>
            </a:srgbClr>
          </a:solidFill>
          <a:ln>
            <a:noFill/>
          </a:ln>
          <a:effectLst>
            <a:glow rad="101600">
              <a:srgbClr val="002060">
                <a:alpha val="60000"/>
              </a:srgbClr>
            </a:glow>
            <a:outerShdw blurRad="50800" dist="38100" dir="2700000" algn="tl" rotWithShape="0">
              <a:prstClr val="black">
                <a:alpha val="40000"/>
              </a:prstClr>
            </a:outerShdw>
            <a:reflection blurRad="12700" stA="38000" endPos="28000" dist="5000" dir="5400000" sy="-100000" algn="bl" rotWithShape="0"/>
          </a:effectLst>
          <a:scene3d>
            <a:camera prst="orthographicFront"/>
            <a:lightRig rig="threePt" dir="t"/>
          </a:scene3d>
          <a:sp3d>
            <a:bevelT prst="relaxedInset"/>
          </a:sp3d>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640"/>
            <a:ext cx="5925344" cy="1143000"/>
          </a:xfrm>
        </p:spPr>
        <p:txBody>
          <a:bodyPr/>
          <a:lstStyle/>
          <a:p>
            <a:r>
              <a:rPr lang="ro-RO" dirty="0" smtClean="0">
                <a:solidFill>
                  <a:srgbClr val="00B0F0"/>
                </a:solidFill>
              </a:rPr>
              <a:t>La Salle Byzantine</a:t>
            </a:r>
            <a:endParaRPr lang="ro-RO" dirty="0">
              <a:solidFill>
                <a:srgbClr val="00B0F0"/>
              </a:solidFill>
            </a:endParaRPr>
          </a:p>
        </p:txBody>
      </p:sp>
      <p:pic>
        <p:nvPicPr>
          <p:cNvPr id="4" name="Content Placeholder 3" descr="imagesCATYVS0A.jpg"/>
          <p:cNvPicPr>
            <a:picLocks noGrp="1" noChangeAspect="1"/>
          </p:cNvPicPr>
          <p:nvPr>
            <p:ph idx="1"/>
          </p:nvPr>
        </p:nvPicPr>
        <p:blipFill>
          <a:blip r:embed="rId2" cstate="print"/>
          <a:stretch>
            <a:fillRect/>
          </a:stretch>
        </p:blipFill>
        <p:spPr>
          <a:xfrm>
            <a:off x="251520" y="1268760"/>
            <a:ext cx="5184576" cy="388342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TextBox 4"/>
          <p:cNvSpPr txBox="1"/>
          <p:nvPr/>
        </p:nvSpPr>
        <p:spPr>
          <a:xfrm>
            <a:off x="5831632" y="2132856"/>
            <a:ext cx="3312368" cy="646331"/>
          </a:xfrm>
          <a:prstGeom prst="rect">
            <a:avLst/>
          </a:prstGeom>
          <a:noFill/>
        </p:spPr>
        <p:txBody>
          <a:bodyPr wrap="square" rtlCol="0">
            <a:spAutoFit/>
          </a:bodyPr>
          <a:lstStyle/>
          <a:p>
            <a:r>
              <a:rPr lang="ro-RO" b="1" dirty="0" smtClean="0">
                <a:solidFill>
                  <a:srgbClr val="00B0F0"/>
                </a:solidFill>
              </a:rPr>
              <a:t>Est imposante par son elegane et son faste.</a:t>
            </a:r>
            <a:endParaRPr lang="ro-RO" b="1" dirty="0">
              <a:solidFill>
                <a:srgbClr val="00B0F0"/>
              </a:solidFill>
            </a:endParaRPr>
          </a:p>
        </p:txBody>
      </p:sp>
      <p:pic>
        <p:nvPicPr>
          <p:cNvPr id="6" name="Picture 5" descr="imagesCASJ3CQN.jpg"/>
          <p:cNvPicPr>
            <a:picLocks noChangeAspect="1"/>
          </p:cNvPicPr>
          <p:nvPr/>
        </p:nvPicPr>
        <p:blipFill>
          <a:blip r:embed="rId3" cstate="print"/>
          <a:stretch>
            <a:fillRect/>
          </a:stretch>
        </p:blipFill>
        <p:spPr>
          <a:xfrm>
            <a:off x="3491880" y="3717032"/>
            <a:ext cx="3131840" cy="250796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 name="Picture 6" descr="IJHIO.jpg"/>
          <p:cNvPicPr>
            <a:picLocks noChangeAspect="1"/>
          </p:cNvPicPr>
          <p:nvPr/>
        </p:nvPicPr>
        <p:blipFill>
          <a:blip r:embed="rId4" cstate="print"/>
          <a:stretch>
            <a:fillRect/>
          </a:stretch>
        </p:blipFill>
        <p:spPr>
          <a:xfrm>
            <a:off x="5940152" y="4845442"/>
            <a:ext cx="3024336" cy="201255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60648"/>
            <a:ext cx="8229600" cy="1143000"/>
          </a:xfrm>
        </p:spPr>
        <p:txBody>
          <a:bodyPr/>
          <a:lstStyle/>
          <a:p>
            <a:r>
              <a:rPr lang="ro-RO" dirty="0" smtClean="0">
                <a:solidFill>
                  <a:srgbClr val="00B0F0"/>
                </a:solidFill>
              </a:rPr>
              <a:t>La Palais Sutu</a:t>
            </a:r>
            <a:endParaRPr lang="ro-RO" dirty="0">
              <a:solidFill>
                <a:srgbClr val="00B0F0"/>
              </a:solidFill>
            </a:endParaRPr>
          </a:p>
        </p:txBody>
      </p:sp>
      <p:pic>
        <p:nvPicPr>
          <p:cNvPr id="4" name="Content Placeholder 3" descr="efres.png"/>
          <p:cNvPicPr>
            <a:picLocks noGrp="1" noChangeAspect="1"/>
          </p:cNvPicPr>
          <p:nvPr>
            <p:ph idx="1"/>
          </p:nvPr>
        </p:nvPicPr>
        <p:blipFill>
          <a:blip r:embed="rId2" cstate="print"/>
          <a:stretch>
            <a:fillRect/>
          </a:stretch>
        </p:blipFill>
        <p:spPr>
          <a:xfrm>
            <a:off x="1259632" y="1412776"/>
            <a:ext cx="6648217" cy="4464496"/>
          </a:xfrm>
          <a:prstGeom prst="roundRect">
            <a:avLst>
              <a:gd name="adj" fmla="val 16667"/>
            </a:avLst>
          </a:prstGeom>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sp>
        <p:nvSpPr>
          <p:cNvPr id="5" name="TextBox 4"/>
          <p:cNvSpPr txBox="1"/>
          <p:nvPr/>
        </p:nvSpPr>
        <p:spPr>
          <a:xfrm>
            <a:off x="1835696" y="5949280"/>
            <a:ext cx="6552728" cy="646331"/>
          </a:xfrm>
          <a:prstGeom prst="rect">
            <a:avLst/>
          </a:prstGeom>
          <a:noFill/>
        </p:spPr>
        <p:txBody>
          <a:bodyPr wrap="square" rtlCol="0">
            <a:spAutoFit/>
          </a:bodyPr>
          <a:lstStyle/>
          <a:p>
            <a:r>
              <a:rPr lang="ro-RO" b="1" dirty="0" smtClean="0">
                <a:solidFill>
                  <a:srgbClr val="00B0F0"/>
                </a:solidFill>
              </a:rPr>
              <a:t>Construit entre les ann</a:t>
            </a:r>
            <a:r>
              <a:rPr lang="fr-FR" b="1" dirty="0" smtClean="0">
                <a:solidFill>
                  <a:srgbClr val="00B0F0"/>
                </a:solidFill>
              </a:rPr>
              <a:t>é</a:t>
            </a:r>
            <a:r>
              <a:rPr lang="ro-RO" b="1" dirty="0" smtClean="0">
                <a:solidFill>
                  <a:srgbClr val="00B0F0"/>
                </a:solidFill>
              </a:rPr>
              <a:t>es 1833-1835, en style n</a:t>
            </a:r>
            <a:r>
              <a:rPr lang="fr-FR" b="1" dirty="0" smtClean="0">
                <a:solidFill>
                  <a:srgbClr val="00B0F0"/>
                </a:solidFill>
              </a:rPr>
              <a:t>é</a:t>
            </a:r>
            <a:r>
              <a:rPr lang="ro-RO" b="1" dirty="0" smtClean="0">
                <a:solidFill>
                  <a:srgbClr val="00B0F0"/>
                </a:solidFill>
              </a:rPr>
              <a:t>ogothique.</a:t>
            </a:r>
            <a:endParaRPr lang="ro-RO" b="1" dirty="0">
              <a:solidFill>
                <a:srgbClr val="00B0F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ro-RO" dirty="0" smtClean="0">
                <a:solidFill>
                  <a:srgbClr val="00B0F0"/>
                </a:solidFill>
              </a:rPr>
              <a:t>L</a:t>
            </a:r>
            <a:r>
              <a:rPr lang="en-US" dirty="0" smtClean="0">
                <a:solidFill>
                  <a:srgbClr val="00B0F0"/>
                </a:solidFill>
              </a:rPr>
              <a:t>’</a:t>
            </a:r>
            <a:r>
              <a:rPr lang="ro-RO" dirty="0" smtClean="0">
                <a:solidFill>
                  <a:srgbClr val="00B0F0"/>
                </a:solidFill>
              </a:rPr>
              <a:t>Arc de Tri</a:t>
            </a:r>
            <a:r>
              <a:rPr lang="en-US" dirty="0" err="1" smtClean="0">
                <a:solidFill>
                  <a:srgbClr val="00B0F0"/>
                </a:solidFill>
              </a:rPr>
              <a:t>omphe</a:t>
            </a:r>
            <a:endParaRPr lang="ro-RO" dirty="0">
              <a:solidFill>
                <a:srgbClr val="00B0F0"/>
              </a:solidFill>
            </a:endParaRPr>
          </a:p>
        </p:txBody>
      </p:sp>
      <p:pic>
        <p:nvPicPr>
          <p:cNvPr id="4" name="Content Placeholder 3" descr="Arcul-de-Triumf-francez_ro_.jpg"/>
          <p:cNvPicPr>
            <a:picLocks noGrp="1" noChangeAspect="1"/>
          </p:cNvPicPr>
          <p:nvPr>
            <p:ph idx="1"/>
          </p:nvPr>
        </p:nvPicPr>
        <p:blipFill>
          <a:blip r:embed="rId2" cstate="print"/>
          <a:stretch>
            <a:fillRect/>
          </a:stretch>
        </p:blipFill>
        <p:spPr>
          <a:xfrm>
            <a:off x="611560" y="836712"/>
            <a:ext cx="7056056" cy="5281017"/>
          </a:xfrm>
          <a:prstGeom prst="roundRect">
            <a:avLst>
              <a:gd name="adj" fmla="val 16667"/>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5736" y="2564904"/>
            <a:ext cx="4896544" cy="2736304"/>
          </a:xfrm>
        </p:spPr>
        <p:txBody>
          <a:bodyPr>
            <a:noAutofit/>
          </a:bodyPr>
          <a:lstStyle/>
          <a:p>
            <a:r>
              <a:rPr lang="fr-FR" sz="2400" dirty="0" smtClean="0">
                <a:solidFill>
                  <a:srgbClr val="00B0F0"/>
                </a:solidFill>
              </a:rPr>
              <a:t>Arc de Triomphe a été construit entre 1921 et 1922 pour commémorer la victoire roumaine dans la Première Guerre mondiale. Opère à l'intérieur d'un petit musée qui peut être visité par le public seulement lors d'occasions spéciales</a:t>
            </a:r>
            <a:br>
              <a:rPr lang="fr-FR" sz="2400" dirty="0" smtClean="0">
                <a:solidFill>
                  <a:srgbClr val="00B0F0"/>
                </a:solidFill>
              </a:rPr>
            </a:br>
            <a:endParaRPr lang="ro-RO" sz="2400" dirty="0">
              <a:solidFill>
                <a:srgbClr val="00B0F0"/>
              </a:solidFill>
            </a:endParaRPr>
          </a:p>
        </p:txBody>
      </p:sp>
      <p:pic>
        <p:nvPicPr>
          <p:cNvPr id="8" name="Content Placeholder 7" descr="85px-Arcul_de_Triumf_-_medalion_regina_Maria.jpg"/>
          <p:cNvPicPr>
            <a:picLocks noGrp="1" noChangeAspect="1"/>
          </p:cNvPicPr>
          <p:nvPr>
            <p:ph idx="1"/>
          </p:nvPr>
        </p:nvPicPr>
        <p:blipFill>
          <a:blip r:embed="rId2" cstate="print"/>
          <a:stretch>
            <a:fillRect/>
          </a:stretch>
        </p:blipFill>
        <p:spPr>
          <a:xfrm>
            <a:off x="251520" y="1196752"/>
            <a:ext cx="2088232" cy="2948091"/>
          </a:xfrm>
          <a:prstGeom prst="ellipse">
            <a:avLst/>
          </a:prstGeom>
          <a:ln w="63500" cap="rnd">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pic>
        <p:nvPicPr>
          <p:cNvPr id="9" name="Picture 8" descr="86px-Arcul_de_Triumf_-_medalion_regele_Ferdinand.jpg"/>
          <p:cNvPicPr>
            <a:picLocks noChangeAspect="1"/>
          </p:cNvPicPr>
          <p:nvPr/>
        </p:nvPicPr>
        <p:blipFill>
          <a:blip r:embed="rId3" cstate="print"/>
          <a:stretch>
            <a:fillRect/>
          </a:stretch>
        </p:blipFill>
        <p:spPr>
          <a:xfrm>
            <a:off x="6732240" y="3933056"/>
            <a:ext cx="1944216" cy="2712859"/>
          </a:xfrm>
          <a:prstGeom prst="rect">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7704" y="260648"/>
            <a:ext cx="8229600" cy="1143000"/>
          </a:xfrm>
        </p:spPr>
        <p:txBody>
          <a:bodyPr/>
          <a:lstStyle/>
          <a:p>
            <a:r>
              <a:rPr lang="en-US" dirty="0" smtClean="0">
                <a:solidFill>
                  <a:srgbClr val="00B0F0"/>
                </a:solidFill>
              </a:rPr>
              <a:t>Le </a:t>
            </a:r>
            <a:r>
              <a:rPr lang="en-US" dirty="0" err="1" smtClean="0">
                <a:solidFill>
                  <a:srgbClr val="00B0F0"/>
                </a:solidFill>
              </a:rPr>
              <a:t>Parc</a:t>
            </a:r>
            <a:r>
              <a:rPr lang="en-US" dirty="0" smtClean="0">
                <a:solidFill>
                  <a:srgbClr val="00B0F0"/>
                </a:solidFill>
              </a:rPr>
              <a:t> </a:t>
            </a:r>
            <a:r>
              <a:rPr lang="en-US" dirty="0" err="1" smtClean="0">
                <a:solidFill>
                  <a:srgbClr val="00B0F0"/>
                </a:solidFill>
              </a:rPr>
              <a:t>Herastrau</a:t>
            </a:r>
            <a:endParaRPr lang="ro-RO" dirty="0">
              <a:solidFill>
                <a:srgbClr val="00B0F0"/>
              </a:solidFill>
            </a:endParaRPr>
          </a:p>
        </p:txBody>
      </p:sp>
      <p:pic>
        <p:nvPicPr>
          <p:cNvPr id="4" name="Content Placeholder 3" descr="fdhfhy.png"/>
          <p:cNvPicPr>
            <a:picLocks noGrp="1" noChangeAspect="1"/>
          </p:cNvPicPr>
          <p:nvPr>
            <p:ph idx="1"/>
          </p:nvPr>
        </p:nvPicPr>
        <p:blipFill>
          <a:blip r:embed="rId2" cstate="print"/>
          <a:stretch>
            <a:fillRect/>
          </a:stretch>
        </p:blipFill>
        <p:spPr>
          <a:xfrm>
            <a:off x="4788024" y="1340768"/>
            <a:ext cx="4355976" cy="3262777"/>
          </a:xfrm>
          <a:prstGeom prst="rect">
            <a:avLst/>
          </a:prstGeom>
          <a:solidFill>
            <a:srgbClr val="FFFFFF">
              <a:shade val="85000"/>
            </a:srgbClr>
          </a:solidFill>
          <a:ln w="190500" cap="rnd">
            <a:solidFill>
              <a:srgbClr val="002060"/>
            </a:solidFill>
          </a:ln>
          <a:effectLst>
            <a:outerShdw blurRad="36195" dist="12700" dir="11400000" algn="tl" rotWithShape="0">
              <a:srgbClr val="000000">
                <a:alpha val="33000"/>
              </a:srgbClr>
            </a:outerShdw>
            <a:reflection blurRad="6350" stA="50000" endA="300" endPos="38500" dist="50800" dir="5400000" sy="-100000" algn="bl" rotWithShape="0"/>
          </a:effectLst>
          <a:scene3d>
            <a:camera prst="perspectiveContrastingLeftFacing">
              <a:rot lat="540000" lon="2100000" rev="0"/>
            </a:camera>
            <a:lightRig rig="soft" dir="t"/>
          </a:scene3d>
          <a:sp3d contourW="12700" prstMaterial="matte">
            <a:bevelT w="63500" h="50800" prst="divot"/>
            <a:contourClr>
              <a:srgbClr val="C0C0C0"/>
            </a:contourClr>
          </a:sp3d>
        </p:spPr>
      </p:pic>
      <p:sp>
        <p:nvSpPr>
          <p:cNvPr id="5" name="TextBox 4"/>
          <p:cNvSpPr txBox="1"/>
          <p:nvPr/>
        </p:nvSpPr>
        <p:spPr>
          <a:xfrm>
            <a:off x="1691680" y="5373216"/>
            <a:ext cx="6120680" cy="830997"/>
          </a:xfrm>
          <a:prstGeom prst="rect">
            <a:avLst/>
          </a:prstGeom>
          <a:noFill/>
        </p:spPr>
        <p:txBody>
          <a:bodyPr wrap="square" rtlCol="0">
            <a:spAutoFit/>
          </a:bodyPr>
          <a:lstStyle/>
          <a:p>
            <a:r>
              <a:rPr lang="fr-FR" sz="2400" b="1" dirty="0" err="1" smtClean="0">
                <a:solidFill>
                  <a:srgbClr val="00B0F0"/>
                </a:solidFill>
              </a:rPr>
              <a:t>Herastrau</a:t>
            </a:r>
            <a:r>
              <a:rPr lang="fr-FR" sz="2400" b="1" dirty="0" smtClean="0">
                <a:solidFill>
                  <a:srgbClr val="00B0F0"/>
                </a:solidFill>
              </a:rPr>
              <a:t> est le plus grand parc de la région de la capitale.</a:t>
            </a:r>
            <a:endParaRPr lang="ro-RO" sz="2400" b="1" dirty="0">
              <a:solidFill>
                <a:srgbClr val="00B0F0"/>
              </a:solidFill>
            </a:endParaRPr>
          </a:p>
        </p:txBody>
      </p:sp>
      <p:pic>
        <p:nvPicPr>
          <p:cNvPr id="6" name="Picture 5" descr="imagesCAJ62IK1.jpg"/>
          <p:cNvPicPr>
            <a:picLocks noChangeAspect="1"/>
          </p:cNvPicPr>
          <p:nvPr/>
        </p:nvPicPr>
        <p:blipFill>
          <a:blip r:embed="rId3" cstate="print"/>
          <a:stretch>
            <a:fillRect/>
          </a:stretch>
        </p:blipFill>
        <p:spPr>
          <a:xfrm>
            <a:off x="-1" y="1340768"/>
            <a:ext cx="4561485" cy="3240360"/>
          </a:xfrm>
          <a:prstGeom prst="rect">
            <a:avLst/>
          </a:prstGeom>
          <a:ln>
            <a:noFill/>
          </a:ln>
          <a:effectLst>
            <a:reflection blurRad="6350" stA="50000" endA="275" endPos="40000" dist="101600" dir="5400000" sy="-100000" algn="bl" rotWithShape="0"/>
          </a:effectLst>
          <a:scene3d>
            <a:camera prst="perspectiveContrastingRightFacing"/>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F0"/>
                </a:solidFill>
              </a:rPr>
              <a:t>Le </a:t>
            </a:r>
            <a:r>
              <a:rPr lang="en-US" dirty="0" err="1" smtClean="0">
                <a:solidFill>
                  <a:srgbClr val="00B0F0"/>
                </a:solidFill>
              </a:rPr>
              <a:t>Parc</a:t>
            </a:r>
            <a:r>
              <a:rPr lang="en-US" dirty="0" smtClean="0">
                <a:solidFill>
                  <a:srgbClr val="00B0F0"/>
                </a:solidFill>
              </a:rPr>
              <a:t> </a:t>
            </a:r>
            <a:r>
              <a:rPr lang="en-US" dirty="0" err="1" smtClean="0">
                <a:solidFill>
                  <a:srgbClr val="00B0F0"/>
                </a:solidFill>
              </a:rPr>
              <a:t>Cismigiu</a:t>
            </a:r>
            <a:endParaRPr lang="ro-RO" dirty="0">
              <a:solidFill>
                <a:srgbClr val="00B0F0"/>
              </a:solidFill>
            </a:endParaRPr>
          </a:p>
        </p:txBody>
      </p:sp>
      <p:pic>
        <p:nvPicPr>
          <p:cNvPr id="4" name="Content Placeholder 3" descr="imagesCABM777L.jpg"/>
          <p:cNvPicPr>
            <a:picLocks noGrp="1" noChangeAspect="1"/>
          </p:cNvPicPr>
          <p:nvPr>
            <p:ph idx="1"/>
          </p:nvPr>
        </p:nvPicPr>
        <p:blipFill>
          <a:blip r:embed="rId2" cstate="print"/>
          <a:stretch>
            <a:fillRect/>
          </a:stretch>
        </p:blipFill>
        <p:spPr>
          <a:xfrm>
            <a:off x="0" y="1340768"/>
            <a:ext cx="4320480" cy="2838727"/>
          </a:xfrm>
          <a:prstGeom prst="rect">
            <a:avLst/>
          </a:prstGeom>
          <a:ln>
            <a:noFill/>
          </a:ln>
          <a:effectLst>
            <a:reflection blurRad="12700" stA="30000" endPos="30000" dist="5000" dir="5400000" sy="-100000" algn="bl" rotWithShape="0"/>
          </a:effectLst>
          <a:scene3d>
            <a:camera prst="perspectiveContrastingRightFacing"/>
            <a:lightRig rig="threePt" dir="t">
              <a:rot lat="0" lon="0" rev="2700000"/>
            </a:lightRig>
          </a:scene3d>
          <a:sp3d>
            <a:bevelT w="63500" h="50800"/>
          </a:sp3d>
        </p:spPr>
      </p:pic>
      <p:pic>
        <p:nvPicPr>
          <p:cNvPr id="6" name="Picture 5" descr="imagesCAKTCDQ9.jpg"/>
          <p:cNvPicPr>
            <a:picLocks noChangeAspect="1"/>
          </p:cNvPicPr>
          <p:nvPr/>
        </p:nvPicPr>
        <p:blipFill>
          <a:blip r:embed="rId3" cstate="print"/>
          <a:stretch>
            <a:fillRect/>
          </a:stretch>
        </p:blipFill>
        <p:spPr>
          <a:xfrm>
            <a:off x="4788024" y="1340768"/>
            <a:ext cx="3744416" cy="2808312"/>
          </a:xfrm>
          <a:prstGeom prst="rect">
            <a:avLst/>
          </a:prstGeom>
          <a:solidFill>
            <a:srgbClr val="FFFFFF">
              <a:shade val="85000"/>
            </a:srgbClr>
          </a:solidFill>
          <a:ln w="57150" cap="sq">
            <a:solidFill>
              <a:srgbClr val="17127A"/>
            </a:solidFill>
            <a:miter lim="800000"/>
          </a:ln>
          <a:effectLst>
            <a:outerShdw blurRad="50800" dist="38100" dir="13500000" algn="br" rotWithShape="0">
              <a:prstClr val="black">
                <a:alpha val="40000"/>
              </a:prst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 name="Picture 6" descr="imagesCA0QNASN.jpg"/>
          <p:cNvPicPr>
            <a:picLocks noChangeAspect="1"/>
          </p:cNvPicPr>
          <p:nvPr/>
        </p:nvPicPr>
        <p:blipFill>
          <a:blip r:embed="rId4" cstate="print"/>
          <a:stretch>
            <a:fillRect/>
          </a:stretch>
        </p:blipFill>
        <p:spPr>
          <a:xfrm>
            <a:off x="4860032" y="4409728"/>
            <a:ext cx="3679097" cy="2448272"/>
          </a:xfrm>
          <a:prstGeom prst="rect">
            <a:avLst/>
          </a:prstGeom>
          <a:ln>
            <a:noFill/>
          </a:ln>
          <a:effectLst>
            <a:outerShdw blurRad="292100" dist="139700" dir="2700000" algn="tl" rotWithShape="0">
              <a:srgbClr val="333333">
                <a:alpha val="65000"/>
              </a:srgbClr>
            </a:outerShdw>
            <a:reflection blurRad="6350" stA="50000" endA="275" endPos="40000" dist="101600" dir="5400000" sy="-100000" algn="bl" rotWithShape="0"/>
          </a:effectLst>
          <a:scene3d>
            <a:camera prst="isometricBottomDown"/>
            <a:lightRig rig="threePt" dir="t"/>
          </a:scene3d>
          <a:sp3d>
            <a:bevelT prst="convex"/>
          </a:sp3d>
        </p:spPr>
      </p:pic>
      <p:sp>
        <p:nvSpPr>
          <p:cNvPr id="8" name="TextBox 7"/>
          <p:cNvSpPr txBox="1"/>
          <p:nvPr/>
        </p:nvSpPr>
        <p:spPr>
          <a:xfrm>
            <a:off x="971600" y="4941168"/>
            <a:ext cx="4104456" cy="923330"/>
          </a:xfrm>
          <a:prstGeom prst="rect">
            <a:avLst/>
          </a:prstGeom>
          <a:noFill/>
        </p:spPr>
        <p:txBody>
          <a:bodyPr wrap="square" rtlCol="0">
            <a:spAutoFit/>
          </a:bodyPr>
          <a:lstStyle/>
          <a:p>
            <a:r>
              <a:rPr lang="fr-FR" b="1" dirty="0" smtClean="0">
                <a:solidFill>
                  <a:srgbClr val="00B0F0"/>
                </a:solidFill>
              </a:rPr>
              <a:t>Le parc Ciș</a:t>
            </a:r>
            <a:r>
              <a:rPr lang="fr-FR" b="1" dirty="0" err="1" smtClean="0">
                <a:solidFill>
                  <a:srgbClr val="00B0F0"/>
                </a:solidFill>
              </a:rPr>
              <a:t>migiu</a:t>
            </a:r>
            <a:r>
              <a:rPr lang="fr-FR" b="1" dirty="0" smtClean="0">
                <a:solidFill>
                  <a:srgbClr val="00B0F0"/>
                </a:solidFill>
              </a:rPr>
              <a:t> est le plus ancien </a:t>
            </a:r>
            <a:r>
              <a:rPr lang="fr-FR" b="1" dirty="0" smtClean="0">
                <a:solidFill>
                  <a:srgbClr val="00B0F0"/>
                </a:solidFill>
                <a:hlinkClick r:id="rId5" action="ppaction://hlinkfile" tooltip="Jardin public"/>
              </a:rPr>
              <a:t>jardin public</a:t>
            </a:r>
            <a:r>
              <a:rPr lang="fr-FR" b="1" dirty="0" smtClean="0">
                <a:solidFill>
                  <a:srgbClr val="00B0F0"/>
                </a:solidFill>
              </a:rPr>
              <a:t> de </a:t>
            </a:r>
            <a:r>
              <a:rPr lang="fr-FR" b="1" dirty="0" smtClean="0">
                <a:solidFill>
                  <a:srgbClr val="00B0F0"/>
                </a:solidFill>
                <a:hlinkClick r:id="rId6" action="ppaction://hlinkfile" tooltip="Bucarest"/>
              </a:rPr>
              <a:t>Bucarest</a:t>
            </a:r>
            <a:r>
              <a:rPr lang="fr-FR" b="1" dirty="0" smtClean="0">
                <a:solidFill>
                  <a:srgbClr val="00B0F0"/>
                </a:solidFill>
              </a:rPr>
              <a:t>. Il a été inauguré en </a:t>
            </a:r>
            <a:r>
              <a:rPr lang="fr-FR" b="1" dirty="0" smtClean="0">
                <a:solidFill>
                  <a:srgbClr val="00B0F0"/>
                </a:solidFill>
                <a:hlinkClick r:id="rId7" action="ppaction://hlinkfile" tooltip="1860"/>
              </a:rPr>
              <a:t>1860</a:t>
            </a:r>
            <a:r>
              <a:rPr lang="fr-FR" b="1" dirty="0" smtClean="0">
                <a:solidFill>
                  <a:srgbClr val="00B0F0"/>
                </a:solidFill>
              </a:rPr>
              <a:t>.</a:t>
            </a:r>
            <a:endParaRPr lang="ro-RO" b="1" dirty="0">
              <a:solidFill>
                <a:srgbClr val="00B0F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B0F0"/>
                </a:solidFill>
              </a:rPr>
              <a:t>l' Auberge de </a:t>
            </a:r>
            <a:r>
              <a:rPr lang="fr-FR" dirty="0" err="1" smtClean="0">
                <a:solidFill>
                  <a:srgbClr val="00B0F0"/>
                </a:solidFill>
              </a:rPr>
              <a:t>Manuc</a:t>
            </a:r>
            <a:endParaRPr lang="ro-RO" dirty="0">
              <a:solidFill>
                <a:srgbClr val="00B0F0"/>
              </a:solidFill>
            </a:endParaRPr>
          </a:p>
        </p:txBody>
      </p:sp>
      <p:pic>
        <p:nvPicPr>
          <p:cNvPr id="5" name="Content Placeholder 4" descr="imagesCAWIM34X.jpg"/>
          <p:cNvPicPr>
            <a:picLocks noGrp="1" noChangeAspect="1"/>
          </p:cNvPicPr>
          <p:nvPr>
            <p:ph idx="1"/>
          </p:nvPr>
        </p:nvPicPr>
        <p:blipFill>
          <a:blip r:embed="rId2" cstate="print"/>
          <a:stretch>
            <a:fillRect/>
          </a:stretch>
        </p:blipFill>
        <p:spPr>
          <a:xfrm>
            <a:off x="971600" y="1556792"/>
            <a:ext cx="6912768" cy="4600133"/>
          </a:xfrm>
          <a:prstGeom prst="roundRect">
            <a:avLst>
              <a:gd name="adj" fmla="val 16667"/>
            </a:avLst>
          </a:prstGeom>
          <a:ln w="76200">
            <a:solidFill>
              <a:srgbClr val="002060"/>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slope"/>
            <a:contourClr>
              <a:srgbClr val="969696"/>
            </a:contourClr>
          </a:sp3d>
        </p:spPr>
      </p:pic>
      <p:sp>
        <p:nvSpPr>
          <p:cNvPr id="4" name="TextBox 3"/>
          <p:cNvSpPr txBox="1"/>
          <p:nvPr/>
        </p:nvSpPr>
        <p:spPr>
          <a:xfrm>
            <a:off x="1835696" y="6165304"/>
            <a:ext cx="5796136" cy="923330"/>
          </a:xfrm>
          <a:prstGeom prst="rect">
            <a:avLst/>
          </a:prstGeom>
          <a:noFill/>
        </p:spPr>
        <p:txBody>
          <a:bodyPr wrap="square" rtlCol="0">
            <a:spAutoFit/>
          </a:bodyPr>
          <a:lstStyle/>
          <a:p>
            <a:r>
              <a:rPr lang="fr-FR" dirty="0" smtClean="0">
                <a:solidFill>
                  <a:srgbClr val="00B0F0"/>
                </a:solidFill>
              </a:rPr>
              <a:t>l' Auberge de </a:t>
            </a:r>
            <a:r>
              <a:rPr lang="fr-FR" dirty="0" err="1" smtClean="0">
                <a:solidFill>
                  <a:srgbClr val="00B0F0"/>
                </a:solidFill>
              </a:rPr>
              <a:t>Manuc</a:t>
            </a:r>
            <a:r>
              <a:rPr lang="fr-FR" dirty="0" smtClean="0">
                <a:solidFill>
                  <a:srgbClr val="00B0F0"/>
                </a:solidFill>
              </a:rPr>
              <a:t> est un vieux bâtiment à Bucarest, les attractions et les monuments historiques</a:t>
            </a:r>
            <a:endParaRPr lang="ro-RO" dirty="0">
              <a:solidFill>
                <a:srgbClr val="00B0F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magesCAZZ8NXS.jpg"/>
          <p:cNvPicPr>
            <a:picLocks noChangeAspect="1"/>
          </p:cNvPicPr>
          <p:nvPr/>
        </p:nvPicPr>
        <p:blipFill>
          <a:blip r:embed="rId2" cstate="print"/>
          <a:stretch>
            <a:fillRect/>
          </a:stretch>
        </p:blipFill>
        <p:spPr>
          <a:xfrm>
            <a:off x="1979712" y="3401616"/>
            <a:ext cx="4614450" cy="3456384"/>
          </a:xfrm>
          <a:prstGeom prst="rect">
            <a:avLst/>
          </a:prstGeom>
          <a:solidFill>
            <a:srgbClr val="FFFFFF">
              <a:shade val="85000"/>
            </a:srgbClr>
          </a:solidFill>
          <a:ln w="34925" cap="sq">
            <a:solidFill>
              <a:srgbClr val="FFFFFF"/>
            </a:solidFill>
            <a:miter lim="800000"/>
          </a:ln>
          <a:effectLst>
            <a:outerShdw blurRad="317500" dir="2700000" algn="ctr">
              <a:srgbClr val="000000">
                <a:alpha val="43000"/>
              </a:srgbClr>
            </a:outerShdw>
            <a:softEdge rad="635000"/>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sp>
        <p:nvSpPr>
          <p:cNvPr id="2" name="Title 1"/>
          <p:cNvSpPr>
            <a:spLocks noGrp="1"/>
          </p:cNvSpPr>
          <p:nvPr>
            <p:ph type="title"/>
          </p:nvPr>
        </p:nvSpPr>
        <p:spPr>
          <a:xfrm>
            <a:off x="467544" y="0"/>
            <a:ext cx="8229600" cy="1252728"/>
          </a:xfrm>
        </p:spPr>
        <p:txBody>
          <a:bodyPr/>
          <a:lstStyle/>
          <a:p>
            <a:pPr algn="ctr"/>
            <a:r>
              <a:rPr lang="ro-RO" dirty="0" smtClean="0"/>
              <a:t>BUCAREST</a:t>
            </a:r>
            <a:endParaRPr lang="ro-RO" dirty="0"/>
          </a:p>
        </p:txBody>
      </p:sp>
      <p:pic>
        <p:nvPicPr>
          <p:cNvPr id="4" name="Content Placeholder 3" descr="imagesCAHDVW01.jpg"/>
          <p:cNvPicPr>
            <a:picLocks noGrp="1" noChangeAspect="1"/>
          </p:cNvPicPr>
          <p:nvPr>
            <p:ph idx="1"/>
          </p:nvPr>
        </p:nvPicPr>
        <p:blipFill>
          <a:blip r:embed="rId3" cstate="print"/>
          <a:stretch>
            <a:fillRect/>
          </a:stretch>
        </p:blipFill>
        <p:spPr>
          <a:xfrm>
            <a:off x="4211960" y="1052736"/>
            <a:ext cx="5292080" cy="3963952"/>
          </a:xfrm>
          <a:prstGeom prst="roundRect">
            <a:avLst>
              <a:gd name="adj" fmla="val 16667"/>
            </a:avLst>
          </a:prstGeom>
          <a:ln>
            <a:noFill/>
          </a:ln>
          <a:effectLst>
            <a:outerShdw blurRad="152400" dist="12000" dir="900000" sy="98000" kx="110000" ky="200000" algn="tl" rotWithShape="0">
              <a:srgbClr val="000000">
                <a:alpha val="30000"/>
              </a:srgbClr>
            </a:outerShdw>
            <a:reflection blurRad="6350" stA="50000" endA="300" endPos="90000" dist="50800" dir="5400000" sy="-100000" algn="bl" rotWithShape="0"/>
          </a:effectLst>
          <a:scene3d>
            <a:camera prst="perspectiveContrastingLeftFacing"/>
            <a:lightRig rig="threePt" dir="t"/>
          </a:scene3d>
          <a:sp3d contourW="6350" prstMaterial="matte">
            <a:bevelT w="101600" h="101600" prst="angle"/>
            <a:contourClr>
              <a:srgbClr val="969696"/>
            </a:contourClr>
          </a:sp3d>
        </p:spPr>
        <p:style>
          <a:lnRef idx="2">
            <a:schemeClr val="dk1">
              <a:shade val="50000"/>
            </a:schemeClr>
          </a:lnRef>
          <a:fillRef idx="1">
            <a:schemeClr val="dk1"/>
          </a:fillRef>
          <a:effectRef idx="0">
            <a:schemeClr val="dk1"/>
          </a:effectRef>
          <a:fontRef idx="minor">
            <a:schemeClr val="lt1"/>
          </a:fontRef>
        </p:style>
      </p:pic>
      <p:pic>
        <p:nvPicPr>
          <p:cNvPr id="5" name="Picture 4" descr="imagesCA9Q34CT.jpg"/>
          <p:cNvPicPr>
            <a:picLocks noChangeAspect="1"/>
          </p:cNvPicPr>
          <p:nvPr/>
        </p:nvPicPr>
        <p:blipFill>
          <a:blip r:embed="rId4" cstate="print"/>
          <a:stretch>
            <a:fillRect/>
          </a:stretch>
        </p:blipFill>
        <p:spPr>
          <a:xfrm>
            <a:off x="0" y="1052736"/>
            <a:ext cx="5302228" cy="3528392"/>
          </a:xfrm>
          <a:prstGeom prst="roundRect">
            <a:avLst>
              <a:gd name="adj" fmla="val 16667"/>
            </a:avLst>
          </a:prstGeom>
          <a:ln>
            <a:noFill/>
          </a:ln>
          <a:effectLst>
            <a:glow rad="101600">
              <a:schemeClr val="accent2">
                <a:satMod val="175000"/>
                <a:alpha val="40000"/>
              </a:schemeClr>
            </a:glow>
            <a:outerShdw blurRad="76200" dist="38100" dir="7800000" algn="tl" rotWithShape="0">
              <a:srgbClr val="000000">
                <a:alpha val="40000"/>
              </a:srgbClr>
            </a:outerShdw>
            <a:reflection blurRad="6350" stA="50000" endA="300" endPos="38500" dist="50800" dir="5400000" sy="-100000" algn="bl" rotWithShape="0"/>
          </a:effectLst>
          <a:scene3d>
            <a:camera prst="perspectiveContrastingRightFacing"/>
            <a:lightRig rig="contrasting" dir="t">
              <a:rot lat="0" lon="0" rev="4200000"/>
            </a:lightRig>
          </a:scene3d>
          <a:sp3d prstMaterial="plastic">
            <a:bevelT w="381000" h="114300" prst="angle"/>
            <a:contourClr>
              <a:srgbClr val="969696"/>
            </a:contourClr>
          </a:sp3d>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sCAG23VV9.jpg"/>
          <p:cNvPicPr>
            <a:picLocks noChangeAspect="1"/>
          </p:cNvPicPr>
          <p:nvPr/>
        </p:nvPicPr>
        <p:blipFill>
          <a:blip r:embed="rId2" cstate="print"/>
          <a:stretch>
            <a:fillRect/>
          </a:stretch>
        </p:blipFill>
        <p:spPr>
          <a:xfrm>
            <a:off x="1763688" y="1556792"/>
            <a:ext cx="3456384" cy="2588952"/>
          </a:xfrm>
          <a:prstGeom prst="rect">
            <a:avLst/>
          </a:prstGeom>
          <a:solidFill>
            <a:srgbClr val="FFFFFF">
              <a:shade val="85000"/>
            </a:srgbClr>
          </a:solidFill>
          <a:ln w="34925" cap="sq">
            <a:noFill/>
            <a:miter lim="800000"/>
          </a:ln>
          <a:effectLst>
            <a:outerShdw blurRad="127000" dist="38100" dir="2700000" algn="ctr">
              <a:srgbClr val="000000">
                <a:alpha val="45000"/>
              </a:srgbClr>
            </a:outerShdw>
          </a:effectLst>
          <a:scene3d>
            <a:camera prst="perspectiveContrastingRightFacing"/>
            <a:lightRig rig="soft" dir="t">
              <a:rot lat="0" lon="0" rev="0"/>
            </a:lightRig>
          </a:scene3d>
          <a:sp3d prstMaterial="translucentPowder">
            <a:bevelT w="203200" h="50800" prst="softRound"/>
          </a:sp3d>
        </p:spPr>
      </p:pic>
      <p:sp>
        <p:nvSpPr>
          <p:cNvPr id="2" name="Title 1"/>
          <p:cNvSpPr>
            <a:spLocks noGrp="1"/>
          </p:cNvSpPr>
          <p:nvPr>
            <p:ph type="title"/>
          </p:nvPr>
        </p:nvSpPr>
        <p:spPr/>
        <p:txBody>
          <a:bodyPr/>
          <a:lstStyle/>
          <a:p>
            <a:pPr algn="ctr"/>
            <a:r>
              <a:rPr lang="ro-RO" dirty="0" smtClean="0">
                <a:solidFill>
                  <a:srgbClr val="17127A"/>
                </a:solidFill>
              </a:rPr>
              <a:t>Palais du Parlement </a:t>
            </a:r>
            <a:endParaRPr lang="ro-RO" dirty="0">
              <a:solidFill>
                <a:srgbClr val="17127A"/>
              </a:solidFill>
            </a:endParaRPr>
          </a:p>
        </p:txBody>
      </p:sp>
      <p:sp>
        <p:nvSpPr>
          <p:cNvPr id="3" name="Content Placeholder 2"/>
          <p:cNvSpPr>
            <a:spLocks noGrp="1"/>
          </p:cNvSpPr>
          <p:nvPr>
            <p:ph idx="1"/>
          </p:nvPr>
        </p:nvSpPr>
        <p:spPr>
          <a:xfrm>
            <a:off x="355416" y="6093296"/>
            <a:ext cx="8788584" cy="1024280"/>
          </a:xfrm>
        </p:spPr>
        <p:txBody>
          <a:bodyPr>
            <a:normAutofit/>
          </a:bodyPr>
          <a:lstStyle/>
          <a:p>
            <a:pPr>
              <a:buNone/>
            </a:pPr>
            <a:r>
              <a:rPr lang="fr-FR" sz="2000" dirty="0" smtClean="0">
                <a:solidFill>
                  <a:srgbClr val="17127A"/>
                </a:solidFill>
              </a:rPr>
              <a:t>Il est le plus grand bâtiment de pierre en Europe et </a:t>
            </a:r>
            <a:r>
              <a:rPr lang="fr-FR" sz="2000" dirty="0" err="1" smtClean="0">
                <a:solidFill>
                  <a:srgbClr val="17127A"/>
                </a:solidFill>
              </a:rPr>
              <a:t>détrone</a:t>
            </a:r>
            <a:r>
              <a:rPr lang="fr-FR" sz="2000" dirty="0" smtClean="0">
                <a:solidFill>
                  <a:srgbClr val="17127A"/>
                </a:solidFill>
              </a:rPr>
              <a:t> de ce fait le </a:t>
            </a:r>
            <a:r>
              <a:rPr lang="fr-FR" sz="2000" dirty="0" smtClean="0">
                <a:solidFill>
                  <a:srgbClr val="17127A"/>
                </a:solidFill>
              </a:rPr>
              <a:t>Palais</a:t>
            </a:r>
            <a:endParaRPr lang="ro-RO" sz="2000" dirty="0" smtClean="0">
              <a:solidFill>
                <a:srgbClr val="17127A"/>
              </a:solidFill>
            </a:endParaRPr>
          </a:p>
          <a:p>
            <a:pPr>
              <a:buNone/>
            </a:pPr>
            <a:r>
              <a:rPr lang="fr-FR" sz="2000" dirty="0" smtClean="0">
                <a:solidFill>
                  <a:srgbClr val="17127A"/>
                </a:solidFill>
              </a:rPr>
              <a:t>du </a:t>
            </a:r>
            <a:r>
              <a:rPr lang="fr-FR" sz="2000" dirty="0" smtClean="0">
                <a:solidFill>
                  <a:srgbClr val="17127A"/>
                </a:solidFill>
              </a:rPr>
              <a:t>Louvre et le deuxième bâtiment le plus grand au monde après </a:t>
            </a:r>
            <a:r>
              <a:rPr lang="fr-FR" sz="2000" dirty="0" err="1" smtClean="0">
                <a:solidFill>
                  <a:srgbClr val="17127A"/>
                </a:solidFill>
              </a:rPr>
              <a:t>lePentagone</a:t>
            </a:r>
            <a:endParaRPr lang="ro-RO" sz="2000" dirty="0">
              <a:solidFill>
                <a:srgbClr val="17127A"/>
              </a:solidFill>
            </a:endParaRPr>
          </a:p>
        </p:txBody>
      </p:sp>
      <p:pic>
        <p:nvPicPr>
          <p:cNvPr id="4" name="Picture 3" descr="imagesCAV1KG4G.jpg"/>
          <p:cNvPicPr>
            <a:picLocks noChangeAspect="1"/>
          </p:cNvPicPr>
          <p:nvPr/>
        </p:nvPicPr>
        <p:blipFill>
          <a:blip r:embed="rId3" cstate="print"/>
          <a:stretch>
            <a:fillRect/>
          </a:stretch>
        </p:blipFill>
        <p:spPr>
          <a:xfrm>
            <a:off x="3779912" y="1628800"/>
            <a:ext cx="4896544" cy="3667681"/>
          </a:xfrm>
          <a:prstGeom prst="rect">
            <a:avLst/>
          </a:prstGeom>
          <a:solidFill>
            <a:srgbClr val="FFFFFF">
              <a:shade val="85000"/>
            </a:srgbClr>
          </a:solidFill>
          <a:ln w="101600" cap="sq">
            <a:noFill/>
            <a:miter lim="800000"/>
          </a:ln>
          <a:effectLst>
            <a:outerShdw blurRad="127000" dist="38100" dir="2700000" algn="ctr">
              <a:srgbClr val="000000">
                <a:alpha val="45000"/>
              </a:srgbClr>
            </a:outerShdw>
            <a:reflection blurRad="6350" stA="52000" endA="300" endPos="35000" dir="5400000" sy="-100000" algn="bl" rotWithShape="0"/>
          </a:effectLst>
          <a:scene3d>
            <a:camera prst="perspectiveFront" fov="2700000">
              <a:rot lat="20376000" lon="1938000" rev="20112001"/>
            </a:camera>
            <a:lightRig rig="soft" dir="t">
              <a:rot lat="0" lon="0" rev="0"/>
            </a:lightRig>
          </a:scene3d>
          <a:sp3d prstMaterial="translucentPowder">
            <a:bevelT w="203200" h="50800" prst="softRound"/>
          </a:sp3d>
        </p:spPr>
      </p:pic>
      <p:pic>
        <p:nvPicPr>
          <p:cNvPr id="6" name="Picture 5" descr="839_pg.jpg"/>
          <p:cNvPicPr>
            <a:picLocks noChangeAspect="1"/>
          </p:cNvPicPr>
          <p:nvPr/>
        </p:nvPicPr>
        <p:blipFill>
          <a:blip r:embed="rId4" cstate="print"/>
          <a:stretch>
            <a:fillRect/>
          </a:stretch>
        </p:blipFill>
        <p:spPr>
          <a:xfrm>
            <a:off x="0" y="3356992"/>
            <a:ext cx="4142280" cy="2776482"/>
          </a:xfrm>
          <a:prstGeom prst="roundRect">
            <a:avLst>
              <a:gd name="adj" fmla="val 16667"/>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pic>
        <p:nvPicPr>
          <p:cNvPr id="7" name="Picture 6" descr="rfewrwe.png"/>
          <p:cNvPicPr>
            <a:picLocks noChangeAspect="1"/>
          </p:cNvPicPr>
          <p:nvPr/>
        </p:nvPicPr>
        <p:blipFill>
          <a:blip r:embed="rId5" cstate="print"/>
          <a:stretch>
            <a:fillRect/>
          </a:stretch>
        </p:blipFill>
        <p:spPr>
          <a:xfrm>
            <a:off x="3419872" y="4509120"/>
            <a:ext cx="2619375" cy="1743075"/>
          </a:xfrm>
          <a:prstGeom prst="ellipse">
            <a:avLst/>
          </a:prstGeom>
          <a:ln>
            <a:noFill/>
          </a:ln>
          <a:effectLst>
            <a:outerShdw blurRad="184150" dist="241300" dir="11520000" sx="110000" sy="110000" algn="ctr">
              <a:srgbClr val="000000">
                <a:alpha val="18000"/>
              </a:srgbClr>
            </a:outerShdw>
            <a:softEdge rad="112500"/>
          </a:effectLst>
          <a:scene3d>
            <a:camera prst="perspectiveFront" fov="5100000">
              <a:rot lat="0" lon="2100000" rev="0"/>
            </a:camera>
            <a:lightRig rig="flood" dir="t">
              <a:rot lat="0" lon="0" rev="13800000"/>
            </a:lightRig>
          </a:scene3d>
          <a:sp3d extrusionH="107950" prstMaterial="plastic">
            <a:bevelT w="82550" h="63500" prst="divot"/>
            <a:bevelB/>
          </a:sp3d>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RTETR.png"/>
          <p:cNvPicPr>
            <a:picLocks noGrp="1" noChangeAspect="1"/>
          </p:cNvPicPr>
          <p:nvPr>
            <p:ph idx="1"/>
          </p:nvPr>
        </p:nvPicPr>
        <p:blipFill>
          <a:blip r:embed="rId2" cstate="print"/>
          <a:stretch>
            <a:fillRect/>
          </a:stretch>
        </p:blipFill>
        <p:spPr>
          <a:xfrm>
            <a:off x="611560" y="1196752"/>
            <a:ext cx="7058640" cy="5287167"/>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reflection blurRad="6350" stA="52000" endA="300" endPos="35000" dir="5400000" sy="-100000" algn="bl" rotWithShape="0"/>
          </a:effectLst>
          <a:scene3d>
            <a:camera prst="perspectiveRelaxed">
              <a:rot lat="18960000" lon="0" rev="0"/>
            </a:camera>
            <a:lightRig rig="twoPt" dir="t">
              <a:rot lat="0" lon="0" rev="7200000"/>
            </a:lightRig>
          </a:scene3d>
          <a:sp3d prstMaterial="matte">
            <a:bevelT w="22860" h="12700" prst="artDeco"/>
            <a:contourClr>
              <a:srgbClr val="FFFFFF"/>
            </a:contourClr>
          </a:sp3d>
        </p:spPr>
      </p:pic>
      <p:pic>
        <p:nvPicPr>
          <p:cNvPr id="5" name="Picture 4" descr="TREWTE.png"/>
          <p:cNvPicPr>
            <a:picLocks noChangeAspect="1"/>
          </p:cNvPicPr>
          <p:nvPr/>
        </p:nvPicPr>
        <p:blipFill>
          <a:blip r:embed="rId3" cstate="print"/>
          <a:stretch>
            <a:fillRect/>
          </a:stretch>
        </p:blipFill>
        <p:spPr>
          <a:xfrm>
            <a:off x="4277705" y="260648"/>
            <a:ext cx="4866295" cy="3645024"/>
          </a:xfrm>
          <a:prstGeom prst="roundRect">
            <a:avLst>
              <a:gd name="adj" fmla="val 16667"/>
            </a:avLst>
          </a:prstGeom>
          <a:ln>
            <a:noFill/>
          </a:ln>
          <a:effectLst>
            <a:outerShdw blurRad="152400" dist="12000" dir="900000" sy="98000" kx="110000" ky="200000" algn="tl" rotWithShape="0">
              <a:srgbClr val="000000">
                <a:alpha val="30000"/>
              </a:srgbClr>
            </a:outerShdw>
            <a:reflection blurRad="6350" stA="50000" endA="300" endPos="55500" dist="50800" dir="5400000" sy="-100000" algn="bl" rotWithShape="0"/>
          </a:effectLst>
          <a:scene3d>
            <a:camera prst="perspectiveContrastingLeftFacing"/>
            <a:lightRig rig="threePt" dir="t"/>
          </a:scene3d>
          <a:sp3d contourW="6350" prstMaterial="matte">
            <a:bevelT w="101600" h="101600"/>
            <a:contourClr>
              <a:srgbClr val="969696"/>
            </a:contourClr>
          </a:sp3d>
        </p:spPr>
      </p:pic>
      <p:pic>
        <p:nvPicPr>
          <p:cNvPr id="7" name="Picture 6" descr="imagesCATENKMD.jpg"/>
          <p:cNvPicPr>
            <a:picLocks noChangeAspect="1"/>
          </p:cNvPicPr>
          <p:nvPr/>
        </p:nvPicPr>
        <p:blipFill>
          <a:blip r:embed="rId4" cstate="print"/>
          <a:stretch>
            <a:fillRect/>
          </a:stretch>
        </p:blipFill>
        <p:spPr>
          <a:xfrm>
            <a:off x="467544" y="4869160"/>
            <a:ext cx="1296144" cy="1730419"/>
          </a:xfrm>
          <a:prstGeom prst="rect">
            <a:avLst/>
          </a:prstGeom>
          <a:solidFill>
            <a:srgbClr val="FFFFFF">
              <a:shade val="85000"/>
            </a:srgbClr>
          </a:solidFill>
          <a:ln w="190500" cap="sq">
            <a:noFill/>
            <a:miter lim="800000"/>
          </a:ln>
          <a:effectLst>
            <a:outerShdw blurRad="225425" dist="50800" dir="5220000" algn="ctr">
              <a:srgbClr val="000000">
                <a:alpha val="33000"/>
              </a:srgbClr>
            </a:outerShdw>
            <a:reflection blurRad="6350" stA="50000" endA="300" endPos="90000" dir="5400000" sy="-100000" algn="bl" rotWithShape="0"/>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pic>
        <p:nvPicPr>
          <p:cNvPr id="8" name="Picture 7" descr="imagesCALX8T12.jpg"/>
          <p:cNvPicPr>
            <a:picLocks noChangeAspect="1"/>
          </p:cNvPicPr>
          <p:nvPr/>
        </p:nvPicPr>
        <p:blipFill>
          <a:blip r:embed="rId5" cstate="print"/>
          <a:stretch>
            <a:fillRect/>
          </a:stretch>
        </p:blipFill>
        <p:spPr>
          <a:xfrm>
            <a:off x="-252536" y="332656"/>
            <a:ext cx="4536504" cy="339799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ContrastingRightFacing"/>
            <a:lightRig rig="threePt" dir="t"/>
          </a:scene3d>
          <a:sp3d contourW="6350" prstMaterial="matte">
            <a:bevelT w="101600" h="101600"/>
            <a:contourClr>
              <a:srgbClr val="969696"/>
            </a:contourClr>
          </a:sp3d>
        </p:spPr>
      </p:pic>
      <p:pic>
        <p:nvPicPr>
          <p:cNvPr id="9" name="Picture 8" descr="imagesCAP9XP74.jpg"/>
          <p:cNvPicPr>
            <a:picLocks noChangeAspect="1"/>
          </p:cNvPicPr>
          <p:nvPr/>
        </p:nvPicPr>
        <p:blipFill>
          <a:blip r:embed="rId6" cstate="print"/>
          <a:stretch>
            <a:fillRect/>
          </a:stretch>
        </p:blipFill>
        <p:spPr>
          <a:xfrm>
            <a:off x="6228184" y="4797152"/>
            <a:ext cx="2476500" cy="1847850"/>
          </a:xfrm>
          <a:prstGeom prst="roundRect">
            <a:avLst>
              <a:gd name="adj" fmla="val 16667"/>
            </a:avLst>
          </a:prstGeom>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vi-VN" dirty="0" smtClean="0">
                <a:solidFill>
                  <a:srgbClr val="17127A"/>
                </a:solidFill>
              </a:rPr>
              <a:t>Arena Națională</a:t>
            </a:r>
            <a:endParaRPr lang="ro-RO" dirty="0">
              <a:solidFill>
                <a:srgbClr val="17127A"/>
              </a:solidFill>
            </a:endParaRPr>
          </a:p>
        </p:txBody>
      </p:sp>
      <p:sp>
        <p:nvSpPr>
          <p:cNvPr id="3" name="Content Placeholder 2"/>
          <p:cNvSpPr>
            <a:spLocks noGrp="1"/>
          </p:cNvSpPr>
          <p:nvPr>
            <p:ph idx="1"/>
          </p:nvPr>
        </p:nvSpPr>
        <p:spPr>
          <a:xfrm>
            <a:off x="611560" y="5852263"/>
            <a:ext cx="8229600" cy="1005737"/>
          </a:xfrm>
        </p:spPr>
        <p:txBody>
          <a:bodyPr>
            <a:normAutofit/>
          </a:bodyPr>
          <a:lstStyle/>
          <a:p>
            <a:r>
              <a:rPr lang="fr-FR" sz="1800" b="1" dirty="0" smtClean="0">
                <a:solidFill>
                  <a:srgbClr val="17127A"/>
                </a:solidFill>
              </a:rPr>
              <a:t>Il sera le premier terrain labellisé 5 étoiles UEFA du pays et pourra organiser des compétitions européennes en raison de l'absence de stades appropriés en Roumanie</a:t>
            </a:r>
            <a:endParaRPr lang="ro-RO" sz="1800" b="1" dirty="0">
              <a:solidFill>
                <a:srgbClr val="17127A"/>
              </a:solidFill>
            </a:endParaRPr>
          </a:p>
        </p:txBody>
      </p:sp>
      <p:pic>
        <p:nvPicPr>
          <p:cNvPr id="4" name="Picture 3" descr="rwqr.png"/>
          <p:cNvPicPr>
            <a:picLocks noChangeAspect="1"/>
          </p:cNvPicPr>
          <p:nvPr/>
        </p:nvPicPr>
        <p:blipFill>
          <a:blip r:embed="rId2" cstate="print"/>
          <a:stretch>
            <a:fillRect/>
          </a:stretch>
        </p:blipFill>
        <p:spPr>
          <a:xfrm>
            <a:off x="1547664" y="1556792"/>
            <a:ext cx="6295099" cy="4032448"/>
          </a:xfrm>
          <a:prstGeom prst="roundRect">
            <a:avLst>
              <a:gd name="adj" fmla="val 16667"/>
            </a:avLst>
          </a:prstGeom>
          <a:ln w="34925">
            <a:solidFill>
              <a:srgbClr val="FFFFFF"/>
            </a:solidFill>
          </a:ln>
          <a:effectLst>
            <a:outerShdw blurRad="50800" dist="38100" dir="2700000" algn="tl" rotWithShape="0">
              <a:prstClr val="black">
                <a:alpha val="40000"/>
              </a:prstClr>
            </a:outerShdw>
            <a:reflection blurRad="6350" stA="50000" endA="300" endPos="38500" dist="50800" dir="5400000" sy="-100000" algn="bl" rotWithShape="0"/>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pic>
        <p:nvPicPr>
          <p:cNvPr id="5" name="Picture 4" descr="fsfs.png"/>
          <p:cNvPicPr>
            <a:picLocks noChangeAspect="1"/>
          </p:cNvPicPr>
          <p:nvPr/>
        </p:nvPicPr>
        <p:blipFill>
          <a:blip r:embed="rId3" cstate="print"/>
          <a:stretch>
            <a:fillRect/>
          </a:stretch>
        </p:blipFill>
        <p:spPr>
          <a:xfrm>
            <a:off x="0" y="1412776"/>
            <a:ext cx="3131840" cy="2103134"/>
          </a:xfrm>
          <a:prstGeom prst="ellipse">
            <a:avLst/>
          </a:prstGeom>
          <a:ln>
            <a:noFill/>
          </a:ln>
          <a:effectLst>
            <a:softEdge rad="112500"/>
          </a:effectLst>
        </p:spPr>
      </p:pic>
      <p:pic>
        <p:nvPicPr>
          <p:cNvPr id="6" name="Picture 5" descr="efgwegfew.png"/>
          <p:cNvPicPr>
            <a:picLocks noChangeAspect="1"/>
          </p:cNvPicPr>
          <p:nvPr/>
        </p:nvPicPr>
        <p:blipFill>
          <a:blip r:embed="rId4" cstate="print"/>
          <a:stretch>
            <a:fillRect/>
          </a:stretch>
        </p:blipFill>
        <p:spPr>
          <a:xfrm>
            <a:off x="5652120" y="2204864"/>
            <a:ext cx="3707904" cy="2467441"/>
          </a:xfrm>
          <a:prstGeom prst="roundRect">
            <a:avLst>
              <a:gd name="adj" fmla="val 16667"/>
            </a:avLst>
          </a:prstGeom>
          <a:ln>
            <a:noFill/>
          </a:ln>
          <a:effectLst>
            <a:outerShdw blurRad="127000" dist="38100" dir="2700000" algn="ctr">
              <a:srgbClr val="000000">
                <a:alpha val="45000"/>
              </a:srgbClr>
            </a:outerShdw>
            <a:reflection blurRad="6350" stA="50000" endA="300" endPos="90000" dist="50800" dir="5400000" sy="-100000" algn="bl" rotWithShape="0"/>
          </a:effectLst>
          <a:scene3d>
            <a:camera prst="perspectiveContrastingLeftFacing"/>
            <a:lightRig rig="threePt" dir="t"/>
          </a:scene3d>
        </p:spPr>
      </p:pic>
      <p:pic>
        <p:nvPicPr>
          <p:cNvPr id="7" name="Picture 6" descr="imagesCA7T8E13.jpg"/>
          <p:cNvPicPr>
            <a:picLocks noChangeAspect="1"/>
          </p:cNvPicPr>
          <p:nvPr/>
        </p:nvPicPr>
        <p:blipFill>
          <a:blip r:embed="rId5" cstate="print"/>
          <a:stretch>
            <a:fillRect/>
          </a:stretch>
        </p:blipFill>
        <p:spPr>
          <a:xfrm>
            <a:off x="323528" y="4149080"/>
            <a:ext cx="2743200" cy="1666875"/>
          </a:xfrm>
          <a:prstGeom prst="rect">
            <a:avLst/>
          </a:prstGeom>
          <a:solidFill>
            <a:srgbClr val="FFFFFF">
              <a:shade val="85000"/>
            </a:srgbClr>
          </a:solidFill>
          <a:ln w="190500" cap="sq">
            <a:noFill/>
            <a:miter lim="800000"/>
          </a:ln>
          <a:effectLst>
            <a:outerShdw blurRad="225425" dist="50800" dir="5220000" algn="ctr">
              <a:srgbClr val="000000">
                <a:alpha val="33000"/>
              </a:srgbClr>
            </a:outerShdw>
          </a:effectLst>
          <a:scene3d>
            <a:camera prst="perspectiveContrastingRightFacing"/>
            <a:lightRig rig="harsh" dir="t">
              <a:rot lat="0" lon="0" rev="3000000"/>
            </a:lightRig>
          </a:scene3d>
          <a:sp3d extrusionH="254000" contourW="19050">
            <a:bevelT w="82550" h="44450" prst="angle"/>
            <a:bevelB w="82550" h="44450" prst="angle"/>
            <a:contourClr>
              <a:srgbClr val="FFFFFF"/>
            </a:contourClr>
          </a:sp3d>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rtgthg.png"/>
          <p:cNvPicPr>
            <a:picLocks noChangeAspect="1"/>
          </p:cNvPicPr>
          <p:nvPr/>
        </p:nvPicPr>
        <p:blipFill>
          <a:blip r:embed="rId2" cstate="print"/>
          <a:stretch>
            <a:fillRect/>
          </a:stretch>
        </p:blipFill>
        <p:spPr>
          <a:xfrm>
            <a:off x="251520" y="0"/>
            <a:ext cx="8460432" cy="1412776"/>
          </a:xfrm>
          <a:prstGeom prst="rect">
            <a:avLst/>
          </a:prstGeom>
          <a:ln w="88900" cap="sq" cmpd="thickThin">
            <a:solidFill>
              <a:srgbClr val="000000"/>
            </a:solidFill>
            <a:prstDash val="solid"/>
            <a:miter lim="800000"/>
          </a:ln>
          <a:effectLst>
            <a:innerShdw blurRad="76200">
              <a:srgbClr val="000000"/>
            </a:innerShdw>
          </a:effectLst>
        </p:spPr>
      </p:pic>
      <p:sp>
        <p:nvSpPr>
          <p:cNvPr id="3" name="Content Placeholder 2"/>
          <p:cNvSpPr>
            <a:spLocks noGrp="1"/>
          </p:cNvSpPr>
          <p:nvPr>
            <p:ph idx="1"/>
          </p:nvPr>
        </p:nvSpPr>
        <p:spPr>
          <a:scene3d>
            <a:camera prst="perspectiveContrastingRightFacing"/>
            <a:lightRig rig="threePt" dir="t"/>
          </a:scene3d>
          <a:sp3d>
            <a:bevelT w="114300" prst="artDeco"/>
          </a:sp3d>
        </p:spPr>
        <p:txBody>
          <a:bodyPr/>
          <a:lstStyle/>
          <a:p>
            <a:pPr>
              <a:buNone/>
            </a:pPr>
            <a:r>
              <a:rPr lang="ro-RO" dirty="0" smtClean="0">
                <a:solidFill>
                  <a:srgbClr val="17127A"/>
                </a:solidFill>
              </a:rPr>
              <a:t>	</a:t>
            </a:r>
            <a:r>
              <a:rPr lang="fr-FR" b="1" dirty="0" smtClean="0">
                <a:solidFill>
                  <a:srgbClr val="17127A"/>
                </a:solidFill>
              </a:rPr>
              <a:t>Je </a:t>
            </a:r>
            <a:r>
              <a:rPr lang="fr-FR" b="1" dirty="0">
                <a:solidFill>
                  <a:srgbClr val="17127A"/>
                </a:solidFill>
              </a:rPr>
              <a:t>vous invite donc à essayer d`être, au moins pour un jour, &lt;&lt;des touristes&gt;&gt; à Bucarest. Oubliez vos préjugés et laissez-vous gagner par le charme de cette ville! </a:t>
            </a:r>
            <a:endParaRPr lang="ro-RO" b="1" dirty="0" smtClean="0">
              <a:solidFill>
                <a:srgbClr val="17127A"/>
              </a:solidFill>
            </a:endParaRPr>
          </a:p>
          <a:p>
            <a:pPr>
              <a:buNone/>
            </a:pPr>
            <a:r>
              <a:rPr lang="fr-FR" b="1" dirty="0" smtClean="0">
                <a:solidFill>
                  <a:srgbClr val="17127A"/>
                </a:solidFill>
              </a:rPr>
              <a:t>Je </a:t>
            </a:r>
            <a:r>
              <a:rPr lang="fr-FR" b="1" dirty="0">
                <a:solidFill>
                  <a:srgbClr val="17127A"/>
                </a:solidFill>
              </a:rPr>
              <a:t>ne sais pas si elle a été plus belle autrefois, si elle l`est </a:t>
            </a:r>
            <a:r>
              <a:rPr lang="fr-FR" b="1" dirty="0" err="1">
                <a:solidFill>
                  <a:srgbClr val="17127A"/>
                </a:solidFill>
              </a:rPr>
              <a:t>aujour</a:t>
            </a:r>
            <a:r>
              <a:rPr lang="fr-FR" b="1" dirty="0">
                <a:solidFill>
                  <a:srgbClr val="17127A"/>
                </a:solidFill>
              </a:rPr>
              <a:t>`hui davantage ou si elle sera plus belle à l`avenir. Ce que je sais, c`est qu`elle mérite d`être aimée!</a:t>
            </a:r>
            <a:endParaRPr lang="ro-RO" b="1" dirty="0">
              <a:solidFill>
                <a:srgbClr val="17127A"/>
              </a:solidFill>
            </a:endParaRPr>
          </a:p>
          <a:p>
            <a:endParaRPr lang="ro-RO" dirty="0">
              <a:solidFill>
                <a:srgbClr val="00B0F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27584" y="2060848"/>
            <a:ext cx="8003232" cy="4176464"/>
          </a:xfrm>
          <a:effectLst>
            <a:outerShdw blurRad="152400" dist="317500" dir="5400000" sx="90000" sy="-19000" rotWithShape="0">
              <a:prstClr val="black">
                <a:alpha val="15000"/>
              </a:prstClr>
            </a:outerShdw>
            <a:reflection blurRad="6350" stA="50000" endA="275" endPos="40000" dist="101600" dir="5400000" sy="-100000" algn="bl" rotWithShape="0"/>
          </a:effectLst>
          <a:scene3d>
            <a:camera prst="isometricTopUp"/>
            <a:lightRig rig="threePt" dir="t"/>
          </a:scene3d>
        </p:spPr>
        <p:txBody>
          <a:bodyPr>
            <a:noAutofit/>
          </a:bodyPr>
          <a:lstStyle/>
          <a:p>
            <a:pPr>
              <a:buNone/>
            </a:pPr>
            <a:r>
              <a:rPr lang="ro-RO" sz="16600" b="1" dirty="0" smtClean="0">
                <a:solidFill>
                  <a:srgbClr val="00B0F0"/>
                </a:solidFill>
                <a:latin typeface="+mj-lt"/>
              </a:rPr>
              <a:t>MERCI!</a:t>
            </a:r>
            <a:endParaRPr lang="ro-RO" sz="16600" b="1" dirty="0">
              <a:solidFill>
                <a:srgbClr val="00B0F0"/>
              </a:solidFill>
              <a:latin typeface="+mj-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ro-RO" i="1" dirty="0" smtClean="0"/>
              <a:t>     </a:t>
            </a:r>
            <a:r>
              <a:rPr lang="en-US" i="1" dirty="0" smtClean="0"/>
              <a:t>Un petit histoire de la </a:t>
            </a:r>
            <a:r>
              <a:rPr lang="en-US" i="1" dirty="0" err="1" smtClean="0"/>
              <a:t>cité</a:t>
            </a:r>
            <a:r>
              <a:rPr lang="en-US" i="1" dirty="0" smtClean="0"/>
              <a:t>…</a:t>
            </a:r>
            <a:endParaRPr lang="ro-RO" dirty="0"/>
          </a:p>
        </p:txBody>
      </p:sp>
      <p:sp>
        <p:nvSpPr>
          <p:cNvPr id="2" name="Content Placeholder 1"/>
          <p:cNvSpPr>
            <a:spLocks noGrp="1"/>
          </p:cNvSpPr>
          <p:nvPr>
            <p:ph idx="1"/>
          </p:nvPr>
        </p:nvSpPr>
        <p:spPr/>
        <p:txBody>
          <a:bodyPr>
            <a:normAutofit lnSpcReduction="10000"/>
          </a:bodyPr>
          <a:lstStyle/>
          <a:p>
            <a:r>
              <a:rPr lang="ro-RO" dirty="0" smtClean="0"/>
              <a:t>Bucarest est la capitale de la Roumanie. </a:t>
            </a:r>
          </a:p>
          <a:p>
            <a:r>
              <a:rPr lang="ro-RO" dirty="0" smtClean="0"/>
              <a:t>La ville est mentionnée pour la première fois en 1459 comme marché fortifié au carrefour des routes commerciales entre Târgoviște, alors capitale de la Valachie, Brașov en Transylvanie, et le port de San-Giorgio fondé par les génois sur le Danube. Ce marché s'est rapidement développé et, au XVIIe siècle, il devient la capitale de la principauté, puis, en 1859, de la Roumanie.</a:t>
            </a:r>
          </a:p>
          <a:p>
            <a:endParaRPr lang="ro-RO"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140px-Bucharest-Coat-of-Arms.png"/>
          <p:cNvPicPr>
            <a:picLocks noGrp="1" noChangeAspect="1"/>
          </p:cNvPicPr>
          <p:nvPr>
            <p:ph idx="1"/>
          </p:nvPr>
        </p:nvPicPr>
        <p:blipFill>
          <a:blip r:embed="rId2" cstate="print"/>
          <a:stretch>
            <a:fillRect/>
          </a:stretch>
        </p:blipFill>
        <p:spPr>
          <a:xfrm>
            <a:off x="251520" y="188640"/>
            <a:ext cx="1224136" cy="202856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descr="140px-COA_ro_town_Bucarest_1970_svg.png"/>
          <p:cNvPicPr>
            <a:picLocks noChangeAspect="1"/>
          </p:cNvPicPr>
          <p:nvPr/>
        </p:nvPicPr>
        <p:blipFill>
          <a:blip r:embed="rId3" cstate="print"/>
          <a:stretch>
            <a:fillRect/>
          </a:stretch>
        </p:blipFill>
        <p:spPr>
          <a:xfrm>
            <a:off x="179512" y="3645024"/>
            <a:ext cx="1296144" cy="1490566"/>
          </a:xfrm>
          <a:prstGeom prst="rect">
            <a:avLst/>
          </a:prstGeom>
        </p:spPr>
      </p:pic>
      <p:pic>
        <p:nvPicPr>
          <p:cNvPr id="6" name="Picture 5" descr="140px-Coat-of-arms_of_Bucharest_(early_1900s).jpg"/>
          <p:cNvPicPr>
            <a:picLocks noChangeAspect="1"/>
          </p:cNvPicPr>
          <p:nvPr/>
        </p:nvPicPr>
        <p:blipFill>
          <a:blip r:embed="rId4" cstate="print"/>
          <a:stretch>
            <a:fillRect/>
          </a:stretch>
        </p:blipFill>
        <p:spPr>
          <a:xfrm>
            <a:off x="7236296" y="4725144"/>
            <a:ext cx="1440160" cy="17281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extBox 6"/>
          <p:cNvSpPr txBox="1"/>
          <p:nvPr/>
        </p:nvSpPr>
        <p:spPr>
          <a:xfrm>
            <a:off x="6659216" y="4293096"/>
            <a:ext cx="2484784" cy="800219"/>
          </a:xfrm>
          <a:prstGeom prst="rect">
            <a:avLst/>
          </a:prstGeom>
          <a:noFill/>
        </p:spPr>
        <p:txBody>
          <a:bodyPr wrap="square" rtlCol="0">
            <a:spAutoFit/>
          </a:bodyPr>
          <a:lstStyle/>
          <a:p>
            <a:r>
              <a:rPr lang="fr-FR" sz="1400" dirty="0" smtClean="0"/>
              <a:t>Blason de Bucarest au début du </a:t>
            </a:r>
            <a:r>
              <a:rPr lang="fr-FR" sz="1400" cap="small" dirty="0" smtClean="0"/>
              <a:t>XIX</a:t>
            </a:r>
            <a:r>
              <a:rPr lang="fr-FR" sz="1400" baseline="30000" dirty="0" smtClean="0"/>
              <a:t>e</a:t>
            </a:r>
            <a:r>
              <a:rPr lang="fr-FR" sz="1400" dirty="0" smtClean="0"/>
              <a:t> siècle</a:t>
            </a:r>
            <a:endParaRPr lang="ro-RO" sz="1400" dirty="0" smtClean="0"/>
          </a:p>
          <a:p>
            <a:endParaRPr lang="ro-RO" dirty="0"/>
          </a:p>
        </p:txBody>
      </p:sp>
      <p:sp>
        <p:nvSpPr>
          <p:cNvPr id="8" name="TextBox 7"/>
          <p:cNvSpPr txBox="1"/>
          <p:nvPr/>
        </p:nvSpPr>
        <p:spPr>
          <a:xfrm>
            <a:off x="0" y="5229200"/>
            <a:ext cx="2123728" cy="523220"/>
          </a:xfrm>
          <a:prstGeom prst="rect">
            <a:avLst/>
          </a:prstGeom>
          <a:noFill/>
        </p:spPr>
        <p:txBody>
          <a:bodyPr wrap="square" rtlCol="0">
            <a:spAutoFit/>
          </a:bodyPr>
          <a:lstStyle/>
          <a:p>
            <a:r>
              <a:rPr lang="fr-FR" sz="1400" dirty="0" smtClean="0"/>
              <a:t>Blason de Bucarest de 1970 à 198</a:t>
            </a:r>
            <a:r>
              <a:rPr lang="ro-RO" sz="1400" dirty="0" smtClean="0"/>
              <a:t>9</a:t>
            </a:r>
            <a:endParaRPr lang="ro-RO" sz="1400" dirty="0"/>
          </a:p>
        </p:txBody>
      </p:sp>
      <p:sp>
        <p:nvSpPr>
          <p:cNvPr id="10" name="TextBox 9"/>
          <p:cNvSpPr txBox="1"/>
          <p:nvPr/>
        </p:nvSpPr>
        <p:spPr>
          <a:xfrm>
            <a:off x="0" y="2276872"/>
            <a:ext cx="2088232" cy="523220"/>
          </a:xfrm>
          <a:prstGeom prst="rect">
            <a:avLst/>
          </a:prstGeom>
          <a:noFill/>
        </p:spPr>
        <p:txBody>
          <a:bodyPr wrap="square" rtlCol="0">
            <a:spAutoFit/>
          </a:bodyPr>
          <a:lstStyle/>
          <a:p>
            <a:r>
              <a:rPr lang="fr-FR" sz="1400" dirty="0" smtClean="0"/>
              <a:t>Blason actuel de Bucarest</a:t>
            </a:r>
            <a:endParaRPr lang="ro-RO" sz="1400" dirty="0"/>
          </a:p>
        </p:txBody>
      </p:sp>
      <p:pic>
        <p:nvPicPr>
          <p:cNvPr id="13" name="Picture 12" descr="280px-Romania_location_map_svg.png"/>
          <p:cNvPicPr>
            <a:picLocks noChangeAspect="1"/>
          </p:cNvPicPr>
          <p:nvPr/>
        </p:nvPicPr>
        <p:blipFill>
          <a:blip r:embed="rId5" cstate="print"/>
          <a:stretch>
            <a:fillRect/>
          </a:stretch>
        </p:blipFill>
        <p:spPr>
          <a:xfrm>
            <a:off x="2339752" y="620688"/>
            <a:ext cx="5242182" cy="3744416"/>
          </a:xfrm>
          <a:prstGeom prst="rect">
            <a:avLst/>
          </a:prstGeom>
          <a:solidFill>
            <a:srgbClr val="FFFFFF">
              <a:shade val="85000"/>
            </a:srgbClr>
          </a:solidFill>
          <a:ln w="190500" cap="sq">
            <a:solidFill>
              <a:schemeClr val="bg2">
                <a:lumMod val="50000"/>
              </a:schemeClr>
            </a:solidFill>
            <a:miter lim="800000"/>
          </a:ln>
          <a:effectLst>
            <a:outerShdw blurRad="76200" dir="13500000" sy="23000" kx="1200000" algn="br" rotWithShape="0">
              <a:prstClr val="black">
                <a:alpha val="20000"/>
              </a:prstClr>
            </a:outerShdw>
            <a:reflection blurRad="6350" stA="52000" endA="300" endPos="35000" dir="5400000" sy="-100000" algn="bl" rotWithShape="0"/>
          </a:effectLst>
          <a:scene3d>
            <a:camera prst="orthographicFront">
              <a:rot lat="0" lon="0" rev="360000"/>
            </a:camera>
            <a:lightRig rig="twoPt" dir="t">
              <a:rot lat="0" lon="0" rev="7200000"/>
            </a:lightRig>
          </a:scene3d>
          <a:sp3d contourW="12700">
            <a:bevelT w="25400" h="19050"/>
            <a:contourClr>
              <a:srgbClr val="969696"/>
            </a:contourClr>
          </a:sp3d>
        </p:spPr>
      </p:pic>
      <p:sp>
        <p:nvSpPr>
          <p:cNvPr id="15" name="Sun 14"/>
          <p:cNvSpPr/>
          <p:nvPr/>
        </p:nvSpPr>
        <p:spPr>
          <a:xfrm>
            <a:off x="5580112" y="3356992"/>
            <a:ext cx="216024" cy="216024"/>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16" name="TextBox 15"/>
          <p:cNvSpPr txBox="1"/>
          <p:nvPr/>
        </p:nvSpPr>
        <p:spPr>
          <a:xfrm>
            <a:off x="5292080" y="3717032"/>
            <a:ext cx="1296144" cy="307777"/>
          </a:xfrm>
          <a:prstGeom prst="rect">
            <a:avLst/>
          </a:prstGeom>
          <a:noFill/>
        </p:spPr>
        <p:txBody>
          <a:bodyPr wrap="square" rtlCol="0">
            <a:spAutoFit/>
          </a:bodyPr>
          <a:lstStyle/>
          <a:p>
            <a:r>
              <a:rPr lang="ro-RO" sz="1400" dirty="0" smtClean="0"/>
              <a:t>Bucarest</a:t>
            </a:r>
            <a:endParaRPr lang="ro-RO" sz="1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772816"/>
            <a:ext cx="8712968" cy="4525963"/>
          </a:xfrm>
          <a:scene3d>
            <a:camera prst="isometricTopUp"/>
            <a:lightRig rig="threePt" dir="t"/>
          </a:scene3d>
        </p:spPr>
        <p:txBody>
          <a:bodyPr/>
          <a:lstStyle/>
          <a:p>
            <a:pPr>
              <a:buNone/>
            </a:pPr>
            <a:r>
              <a:rPr lang="en-US" b="1" dirty="0">
                <a:solidFill>
                  <a:srgbClr val="17127A"/>
                </a:solidFill>
              </a:rPr>
              <a:t>	</a:t>
            </a:r>
            <a:r>
              <a:rPr lang="ro-RO" b="1" dirty="0" smtClean="0">
                <a:solidFill>
                  <a:srgbClr val="17127A"/>
                </a:solidFill>
              </a:rPr>
              <a:t>	</a:t>
            </a:r>
            <a:r>
              <a:rPr lang="en-US" b="1" dirty="0" smtClean="0">
                <a:solidFill>
                  <a:srgbClr val="17127A"/>
                </a:solidFill>
              </a:rPr>
              <a:t>Il </a:t>
            </a:r>
            <a:r>
              <a:rPr lang="en-US" b="1" dirty="0" err="1">
                <a:solidFill>
                  <a:srgbClr val="17127A"/>
                </a:solidFill>
              </a:rPr>
              <a:t>est</a:t>
            </a:r>
            <a:r>
              <a:rPr lang="en-US" b="1" dirty="0">
                <a:solidFill>
                  <a:srgbClr val="17127A"/>
                </a:solidFill>
              </a:rPr>
              <a:t> de </a:t>
            </a:r>
            <a:r>
              <a:rPr lang="en-US" b="1" dirty="0" err="1">
                <a:solidFill>
                  <a:srgbClr val="17127A"/>
                </a:solidFill>
              </a:rPr>
              <a:t>ces</a:t>
            </a:r>
            <a:r>
              <a:rPr lang="en-US" b="1" dirty="0">
                <a:solidFill>
                  <a:srgbClr val="17127A"/>
                </a:solidFill>
              </a:rPr>
              <a:t> </a:t>
            </a:r>
            <a:r>
              <a:rPr lang="en-US" b="1" dirty="0" err="1">
                <a:solidFill>
                  <a:srgbClr val="17127A"/>
                </a:solidFill>
              </a:rPr>
              <a:t>villes</a:t>
            </a:r>
            <a:r>
              <a:rPr lang="en-US" b="1" dirty="0">
                <a:solidFill>
                  <a:srgbClr val="17127A"/>
                </a:solidFill>
              </a:rPr>
              <a:t> qui </a:t>
            </a:r>
            <a:r>
              <a:rPr lang="en-US" b="1" dirty="0" err="1">
                <a:solidFill>
                  <a:srgbClr val="17127A"/>
                </a:solidFill>
              </a:rPr>
              <a:t>vous</a:t>
            </a:r>
            <a:r>
              <a:rPr lang="en-US" b="1" dirty="0">
                <a:solidFill>
                  <a:srgbClr val="17127A"/>
                </a:solidFill>
              </a:rPr>
              <a:t> </a:t>
            </a:r>
            <a:r>
              <a:rPr lang="en-US" b="1" dirty="0" err="1">
                <a:solidFill>
                  <a:srgbClr val="17127A"/>
                </a:solidFill>
              </a:rPr>
              <a:t>intriguent</a:t>
            </a:r>
            <a:r>
              <a:rPr lang="en-US" b="1" dirty="0">
                <a:solidFill>
                  <a:srgbClr val="17127A"/>
                </a:solidFill>
              </a:rPr>
              <a:t> et </a:t>
            </a:r>
            <a:r>
              <a:rPr lang="en-US" b="1" dirty="0" err="1">
                <a:solidFill>
                  <a:srgbClr val="17127A"/>
                </a:solidFill>
              </a:rPr>
              <a:t>vous</a:t>
            </a:r>
            <a:r>
              <a:rPr lang="en-US" b="1" dirty="0">
                <a:solidFill>
                  <a:srgbClr val="17127A"/>
                </a:solidFill>
              </a:rPr>
              <a:t> </a:t>
            </a:r>
            <a:r>
              <a:rPr lang="en-US" b="1" dirty="0" err="1">
                <a:solidFill>
                  <a:srgbClr val="17127A"/>
                </a:solidFill>
              </a:rPr>
              <a:t>fascinent</a:t>
            </a:r>
            <a:r>
              <a:rPr lang="en-US" b="1" dirty="0">
                <a:solidFill>
                  <a:srgbClr val="17127A"/>
                </a:solidFill>
              </a:rPr>
              <a:t> </a:t>
            </a:r>
            <a:r>
              <a:rPr lang="en-US" b="1" dirty="0" err="1">
                <a:solidFill>
                  <a:srgbClr val="17127A"/>
                </a:solidFill>
              </a:rPr>
              <a:t>dès</a:t>
            </a:r>
            <a:r>
              <a:rPr lang="en-US" b="1" dirty="0">
                <a:solidFill>
                  <a:srgbClr val="17127A"/>
                </a:solidFill>
              </a:rPr>
              <a:t> la première </a:t>
            </a:r>
            <a:r>
              <a:rPr lang="en-US" b="1" dirty="0" err="1">
                <a:solidFill>
                  <a:srgbClr val="17127A"/>
                </a:solidFill>
              </a:rPr>
              <a:t>rencontre</a:t>
            </a:r>
            <a:r>
              <a:rPr lang="en-US" b="1" dirty="0">
                <a:solidFill>
                  <a:srgbClr val="17127A"/>
                </a:solidFill>
              </a:rPr>
              <a:t>. </a:t>
            </a:r>
            <a:r>
              <a:rPr lang="en-US" b="1" dirty="0" err="1">
                <a:solidFill>
                  <a:srgbClr val="17127A"/>
                </a:solidFill>
              </a:rPr>
              <a:t>Bucarest</a:t>
            </a:r>
            <a:r>
              <a:rPr lang="en-US" b="1" dirty="0">
                <a:solidFill>
                  <a:srgbClr val="17127A"/>
                </a:solidFill>
              </a:rPr>
              <a:t> </a:t>
            </a:r>
            <a:r>
              <a:rPr lang="en-US" b="1" dirty="0" err="1">
                <a:solidFill>
                  <a:srgbClr val="17127A"/>
                </a:solidFill>
              </a:rPr>
              <a:t>est</a:t>
            </a:r>
            <a:r>
              <a:rPr lang="en-US" b="1" dirty="0">
                <a:solidFill>
                  <a:srgbClr val="17127A"/>
                </a:solidFill>
              </a:rPr>
              <a:t> de </a:t>
            </a:r>
            <a:r>
              <a:rPr lang="en-US" b="1" dirty="0" err="1">
                <a:solidFill>
                  <a:srgbClr val="17127A"/>
                </a:solidFill>
              </a:rPr>
              <a:t>ces</a:t>
            </a:r>
            <a:r>
              <a:rPr lang="en-US" b="1" dirty="0">
                <a:solidFill>
                  <a:srgbClr val="17127A"/>
                </a:solidFill>
              </a:rPr>
              <a:t> </a:t>
            </a:r>
            <a:r>
              <a:rPr lang="en-US" b="1" dirty="0" err="1">
                <a:solidFill>
                  <a:srgbClr val="17127A"/>
                </a:solidFill>
              </a:rPr>
              <a:t>villes</a:t>
            </a:r>
            <a:r>
              <a:rPr lang="en-US" b="1" dirty="0">
                <a:solidFill>
                  <a:srgbClr val="17127A"/>
                </a:solidFill>
              </a:rPr>
              <a:t> </a:t>
            </a:r>
            <a:r>
              <a:rPr lang="en-US" b="1" dirty="0" err="1">
                <a:solidFill>
                  <a:srgbClr val="17127A"/>
                </a:solidFill>
              </a:rPr>
              <a:t>là</a:t>
            </a:r>
            <a:r>
              <a:rPr lang="en-US" b="1" dirty="0">
                <a:solidFill>
                  <a:srgbClr val="17127A"/>
                </a:solidFill>
              </a:rPr>
              <a:t>. </a:t>
            </a:r>
            <a:r>
              <a:rPr lang="en-US" b="1" dirty="0" err="1">
                <a:solidFill>
                  <a:srgbClr val="17127A"/>
                </a:solidFill>
              </a:rPr>
              <a:t>Cette</a:t>
            </a:r>
            <a:r>
              <a:rPr lang="en-US" b="1" dirty="0">
                <a:solidFill>
                  <a:srgbClr val="17127A"/>
                </a:solidFill>
              </a:rPr>
              <a:t> </a:t>
            </a:r>
            <a:r>
              <a:rPr lang="en-US" b="1" dirty="0" err="1">
                <a:solidFill>
                  <a:srgbClr val="17127A"/>
                </a:solidFill>
              </a:rPr>
              <a:t>ville</a:t>
            </a:r>
            <a:r>
              <a:rPr lang="en-US" b="1" dirty="0">
                <a:solidFill>
                  <a:srgbClr val="17127A"/>
                </a:solidFill>
              </a:rPr>
              <a:t> </a:t>
            </a:r>
            <a:r>
              <a:rPr lang="en-US" b="1" dirty="0" err="1">
                <a:solidFill>
                  <a:srgbClr val="17127A"/>
                </a:solidFill>
              </a:rPr>
              <a:t>reste</a:t>
            </a:r>
            <a:r>
              <a:rPr lang="en-US" b="1" dirty="0">
                <a:solidFill>
                  <a:srgbClr val="17127A"/>
                </a:solidFill>
              </a:rPr>
              <a:t> </a:t>
            </a:r>
            <a:r>
              <a:rPr lang="en-US" b="1" dirty="0" err="1">
                <a:solidFill>
                  <a:srgbClr val="17127A"/>
                </a:solidFill>
              </a:rPr>
              <a:t>toujours</a:t>
            </a:r>
            <a:r>
              <a:rPr lang="en-US" b="1" dirty="0">
                <a:solidFill>
                  <a:srgbClr val="17127A"/>
                </a:solidFill>
              </a:rPr>
              <a:t> un grand </a:t>
            </a:r>
            <a:r>
              <a:rPr lang="en-US" b="1" dirty="0" err="1">
                <a:solidFill>
                  <a:srgbClr val="17127A"/>
                </a:solidFill>
              </a:rPr>
              <a:t>défi</a:t>
            </a:r>
            <a:r>
              <a:rPr lang="en-US" b="1" dirty="0">
                <a:solidFill>
                  <a:srgbClr val="17127A"/>
                </a:solidFill>
              </a:rPr>
              <a:t>: le </a:t>
            </a:r>
            <a:r>
              <a:rPr lang="en-US" b="1" dirty="0" err="1">
                <a:solidFill>
                  <a:srgbClr val="17127A"/>
                </a:solidFill>
              </a:rPr>
              <a:t>connaître</a:t>
            </a:r>
            <a:r>
              <a:rPr lang="en-US" b="1" dirty="0">
                <a:solidFill>
                  <a:srgbClr val="17127A"/>
                </a:solidFill>
              </a:rPr>
              <a:t>, le </a:t>
            </a:r>
            <a:r>
              <a:rPr lang="en-US" b="1" dirty="0" err="1">
                <a:solidFill>
                  <a:srgbClr val="17127A"/>
                </a:solidFill>
              </a:rPr>
              <a:t>découvrir</a:t>
            </a:r>
            <a:r>
              <a:rPr lang="en-US" b="1" dirty="0">
                <a:solidFill>
                  <a:srgbClr val="17127A"/>
                </a:solidFill>
              </a:rPr>
              <a:t>, le </a:t>
            </a:r>
            <a:r>
              <a:rPr lang="en-US" b="1" dirty="0" err="1">
                <a:solidFill>
                  <a:srgbClr val="17127A"/>
                </a:solidFill>
              </a:rPr>
              <a:t>comprende</a:t>
            </a:r>
            <a:r>
              <a:rPr lang="en-US" b="1" dirty="0">
                <a:solidFill>
                  <a:srgbClr val="17127A"/>
                </a:solidFill>
              </a:rPr>
              <a:t>, accepter </a:t>
            </a:r>
            <a:r>
              <a:rPr lang="en-US" b="1" dirty="0" err="1">
                <a:solidFill>
                  <a:srgbClr val="17127A"/>
                </a:solidFill>
              </a:rPr>
              <a:t>ses</a:t>
            </a:r>
            <a:r>
              <a:rPr lang="en-US" b="1" dirty="0">
                <a:solidFill>
                  <a:srgbClr val="17127A"/>
                </a:solidFill>
              </a:rPr>
              <a:t> caprices, se </a:t>
            </a:r>
            <a:r>
              <a:rPr lang="en-US" b="1" dirty="0" err="1">
                <a:solidFill>
                  <a:srgbClr val="17127A"/>
                </a:solidFill>
              </a:rPr>
              <a:t>laisser</a:t>
            </a:r>
            <a:r>
              <a:rPr lang="en-US" b="1" dirty="0">
                <a:solidFill>
                  <a:srgbClr val="17127A"/>
                </a:solidFill>
              </a:rPr>
              <a:t> </a:t>
            </a:r>
            <a:r>
              <a:rPr lang="en-US" b="1" dirty="0" err="1">
                <a:solidFill>
                  <a:srgbClr val="17127A"/>
                </a:solidFill>
              </a:rPr>
              <a:t>envelopper</a:t>
            </a:r>
            <a:r>
              <a:rPr lang="en-US" b="1" dirty="0">
                <a:solidFill>
                  <a:srgbClr val="17127A"/>
                </a:solidFill>
              </a:rPr>
              <a:t> par son </a:t>
            </a:r>
            <a:r>
              <a:rPr lang="en-US" b="1" dirty="0" err="1">
                <a:solidFill>
                  <a:srgbClr val="17127A"/>
                </a:solidFill>
              </a:rPr>
              <a:t>mystère</a:t>
            </a:r>
            <a:r>
              <a:rPr lang="en-US" b="1" dirty="0">
                <a:solidFill>
                  <a:srgbClr val="17127A"/>
                </a:solidFill>
              </a:rPr>
              <a:t>.</a:t>
            </a:r>
            <a:endParaRPr lang="ro-RO" b="1" dirty="0">
              <a:solidFill>
                <a:srgbClr val="17127A"/>
              </a:solidFill>
            </a:endParaRPr>
          </a:p>
          <a:p>
            <a:endParaRPr lang="ro-RO" dirty="0">
              <a:solidFill>
                <a:srgbClr val="00B0F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cene3d>
            <a:camera prst="perspectiveContrastingRightFacing"/>
            <a:lightRig rig="threePt" dir="t"/>
          </a:scene3d>
        </p:spPr>
        <p:txBody>
          <a:bodyPr/>
          <a:lstStyle/>
          <a:p>
            <a:pPr>
              <a:buNone/>
            </a:pPr>
            <a:r>
              <a:rPr lang="ro-RO" dirty="0" smtClean="0">
                <a:solidFill>
                  <a:srgbClr val="00B0F0"/>
                </a:solidFill>
              </a:rPr>
              <a:t>	</a:t>
            </a:r>
            <a:r>
              <a:rPr lang="ro-RO" b="1" dirty="0" smtClean="0">
                <a:solidFill>
                  <a:srgbClr val="17127A"/>
                </a:solidFill>
              </a:rPr>
              <a:t>	</a:t>
            </a:r>
            <a:r>
              <a:rPr lang="en-US" b="1" dirty="0" err="1" smtClean="0">
                <a:solidFill>
                  <a:srgbClr val="17127A"/>
                </a:solidFill>
              </a:rPr>
              <a:t>Bucarest</a:t>
            </a:r>
            <a:r>
              <a:rPr lang="en-US" b="1" dirty="0" smtClean="0">
                <a:solidFill>
                  <a:srgbClr val="17127A"/>
                </a:solidFill>
              </a:rPr>
              <a:t> </a:t>
            </a:r>
            <a:r>
              <a:rPr lang="en-US" b="1" dirty="0" err="1">
                <a:solidFill>
                  <a:srgbClr val="17127A"/>
                </a:solidFill>
              </a:rPr>
              <a:t>est</a:t>
            </a:r>
            <a:r>
              <a:rPr lang="en-US" b="1" dirty="0">
                <a:solidFill>
                  <a:srgbClr val="17127A"/>
                </a:solidFill>
              </a:rPr>
              <a:t> un &lt;&lt;chez </a:t>
            </a:r>
            <a:r>
              <a:rPr lang="en-US" b="1" dirty="0" err="1">
                <a:solidFill>
                  <a:srgbClr val="17127A"/>
                </a:solidFill>
              </a:rPr>
              <a:t>soi</a:t>
            </a:r>
            <a:r>
              <a:rPr lang="en-US" b="1" dirty="0">
                <a:solidFill>
                  <a:srgbClr val="17127A"/>
                </a:solidFill>
              </a:rPr>
              <a:t>&gt;&gt; </a:t>
            </a:r>
            <a:r>
              <a:rPr lang="en-US" b="1" dirty="0" err="1">
                <a:solidFill>
                  <a:srgbClr val="17127A"/>
                </a:solidFill>
              </a:rPr>
              <a:t>uniquement</a:t>
            </a:r>
            <a:r>
              <a:rPr lang="en-US" b="1" dirty="0">
                <a:solidFill>
                  <a:srgbClr val="17127A"/>
                </a:solidFill>
              </a:rPr>
              <a:t> pour </a:t>
            </a:r>
            <a:r>
              <a:rPr lang="en-US" b="1" dirty="0" err="1">
                <a:solidFill>
                  <a:srgbClr val="17127A"/>
                </a:solidFill>
              </a:rPr>
              <a:t>ceux</a:t>
            </a:r>
            <a:r>
              <a:rPr lang="en-US" b="1" dirty="0">
                <a:solidFill>
                  <a:srgbClr val="17127A"/>
                </a:solidFill>
              </a:rPr>
              <a:t> qui </a:t>
            </a:r>
            <a:r>
              <a:rPr lang="en-US" b="1" dirty="0" err="1">
                <a:solidFill>
                  <a:srgbClr val="17127A"/>
                </a:solidFill>
              </a:rPr>
              <a:t>ont</a:t>
            </a:r>
            <a:r>
              <a:rPr lang="en-US" b="1" dirty="0">
                <a:solidFill>
                  <a:srgbClr val="17127A"/>
                </a:solidFill>
              </a:rPr>
              <a:t> la patience de le </a:t>
            </a:r>
            <a:r>
              <a:rPr lang="en-US" b="1" dirty="0" err="1">
                <a:solidFill>
                  <a:srgbClr val="17127A"/>
                </a:solidFill>
              </a:rPr>
              <a:t>découvrir</a:t>
            </a:r>
            <a:r>
              <a:rPr lang="en-US" b="1" dirty="0">
                <a:solidFill>
                  <a:srgbClr val="17127A"/>
                </a:solidFill>
              </a:rPr>
              <a:t> et de se </a:t>
            </a:r>
            <a:r>
              <a:rPr lang="en-US" b="1" dirty="0" err="1">
                <a:solidFill>
                  <a:srgbClr val="17127A"/>
                </a:solidFill>
              </a:rPr>
              <a:t>laisser</a:t>
            </a:r>
            <a:r>
              <a:rPr lang="en-US" b="1" dirty="0">
                <a:solidFill>
                  <a:srgbClr val="17127A"/>
                </a:solidFill>
              </a:rPr>
              <a:t> </a:t>
            </a:r>
            <a:r>
              <a:rPr lang="en-US" b="1" dirty="0" err="1">
                <a:solidFill>
                  <a:srgbClr val="17127A"/>
                </a:solidFill>
              </a:rPr>
              <a:t>enivrer</a:t>
            </a:r>
            <a:r>
              <a:rPr lang="en-US" b="1" dirty="0">
                <a:solidFill>
                  <a:srgbClr val="17127A"/>
                </a:solidFill>
              </a:rPr>
              <a:t> par </a:t>
            </a:r>
            <a:r>
              <a:rPr lang="en-US" b="1" dirty="0" err="1">
                <a:solidFill>
                  <a:srgbClr val="17127A"/>
                </a:solidFill>
              </a:rPr>
              <a:t>sa</a:t>
            </a:r>
            <a:r>
              <a:rPr lang="en-US" b="1" dirty="0">
                <a:solidFill>
                  <a:srgbClr val="17127A"/>
                </a:solidFill>
              </a:rPr>
              <a:t> </a:t>
            </a:r>
            <a:r>
              <a:rPr lang="en-US" b="1" dirty="0" err="1">
                <a:solidFill>
                  <a:srgbClr val="17127A"/>
                </a:solidFill>
              </a:rPr>
              <a:t>magie</a:t>
            </a:r>
            <a:r>
              <a:rPr lang="en-US" b="1" dirty="0">
                <a:solidFill>
                  <a:srgbClr val="17127A"/>
                </a:solidFill>
              </a:rPr>
              <a:t>, </a:t>
            </a:r>
            <a:r>
              <a:rPr lang="en-US" b="1" dirty="0" err="1">
                <a:solidFill>
                  <a:srgbClr val="17127A"/>
                </a:solidFill>
              </a:rPr>
              <a:t>mais</a:t>
            </a:r>
            <a:r>
              <a:rPr lang="en-US" b="1" dirty="0">
                <a:solidFill>
                  <a:srgbClr val="17127A"/>
                </a:solidFill>
              </a:rPr>
              <a:t> </a:t>
            </a:r>
            <a:r>
              <a:rPr lang="en-US" b="1" dirty="0" err="1">
                <a:solidFill>
                  <a:srgbClr val="17127A"/>
                </a:solidFill>
              </a:rPr>
              <a:t>parler</a:t>
            </a:r>
            <a:r>
              <a:rPr lang="en-US" b="1" dirty="0">
                <a:solidFill>
                  <a:srgbClr val="17127A"/>
                </a:solidFill>
              </a:rPr>
              <a:t> de </a:t>
            </a:r>
            <a:r>
              <a:rPr lang="en-US" b="1" dirty="0" err="1">
                <a:solidFill>
                  <a:srgbClr val="17127A"/>
                </a:solidFill>
              </a:rPr>
              <a:t>Bucarest</a:t>
            </a:r>
            <a:r>
              <a:rPr lang="en-US" b="1" dirty="0">
                <a:solidFill>
                  <a:srgbClr val="17127A"/>
                </a:solidFill>
              </a:rPr>
              <a:t> </a:t>
            </a:r>
            <a:r>
              <a:rPr lang="en-US" b="1" dirty="0" err="1">
                <a:solidFill>
                  <a:srgbClr val="17127A"/>
                </a:solidFill>
              </a:rPr>
              <a:t>ce</a:t>
            </a:r>
            <a:r>
              <a:rPr lang="en-US" b="1" dirty="0">
                <a:solidFill>
                  <a:srgbClr val="17127A"/>
                </a:solidFill>
              </a:rPr>
              <a:t> </a:t>
            </a:r>
            <a:r>
              <a:rPr lang="en-US" b="1" dirty="0" err="1">
                <a:solidFill>
                  <a:srgbClr val="17127A"/>
                </a:solidFill>
              </a:rPr>
              <a:t>n`est</a:t>
            </a:r>
            <a:r>
              <a:rPr lang="en-US" b="1" dirty="0">
                <a:solidFill>
                  <a:srgbClr val="17127A"/>
                </a:solidFill>
              </a:rPr>
              <a:t> pas facile; </a:t>
            </a:r>
            <a:r>
              <a:rPr lang="en-US" b="1" dirty="0" err="1">
                <a:solidFill>
                  <a:srgbClr val="17127A"/>
                </a:solidFill>
              </a:rPr>
              <a:t>il</a:t>
            </a:r>
            <a:r>
              <a:rPr lang="en-US" b="1" dirty="0">
                <a:solidFill>
                  <a:srgbClr val="17127A"/>
                </a:solidFill>
              </a:rPr>
              <a:t> y a </a:t>
            </a:r>
            <a:r>
              <a:rPr lang="en-US" b="1" dirty="0" err="1">
                <a:solidFill>
                  <a:srgbClr val="17127A"/>
                </a:solidFill>
              </a:rPr>
              <a:t>tant</a:t>
            </a:r>
            <a:r>
              <a:rPr lang="en-US" b="1" dirty="0">
                <a:solidFill>
                  <a:srgbClr val="17127A"/>
                </a:solidFill>
              </a:rPr>
              <a:t> de details </a:t>
            </a:r>
            <a:r>
              <a:rPr lang="en-US" b="1" dirty="0" err="1">
                <a:solidFill>
                  <a:srgbClr val="17127A"/>
                </a:solidFill>
              </a:rPr>
              <a:t>architecturaux</a:t>
            </a:r>
            <a:r>
              <a:rPr lang="en-US" b="1" dirty="0">
                <a:solidFill>
                  <a:srgbClr val="17127A"/>
                </a:solidFill>
              </a:rPr>
              <a:t>, </a:t>
            </a:r>
            <a:r>
              <a:rPr lang="en-US" b="1" dirty="0" err="1">
                <a:solidFill>
                  <a:srgbClr val="17127A"/>
                </a:solidFill>
              </a:rPr>
              <a:t>historiques</a:t>
            </a:r>
            <a:r>
              <a:rPr lang="en-US" b="1" dirty="0">
                <a:solidFill>
                  <a:srgbClr val="17127A"/>
                </a:solidFill>
              </a:rPr>
              <a:t>, </a:t>
            </a:r>
            <a:r>
              <a:rPr lang="en-US" b="1" dirty="0" err="1">
                <a:solidFill>
                  <a:srgbClr val="17127A"/>
                </a:solidFill>
              </a:rPr>
              <a:t>scientifiques</a:t>
            </a:r>
            <a:r>
              <a:rPr lang="en-US" b="1" dirty="0">
                <a:solidFill>
                  <a:srgbClr val="17127A"/>
                </a:solidFill>
              </a:rPr>
              <a:t> </a:t>
            </a:r>
            <a:r>
              <a:rPr lang="en-US" b="1" dirty="0" err="1">
                <a:solidFill>
                  <a:srgbClr val="17127A"/>
                </a:solidFill>
              </a:rPr>
              <a:t>que</a:t>
            </a:r>
            <a:r>
              <a:rPr lang="en-US" b="1" dirty="0">
                <a:solidFill>
                  <a:srgbClr val="17127A"/>
                </a:solidFill>
              </a:rPr>
              <a:t> </a:t>
            </a:r>
            <a:r>
              <a:rPr lang="en-US" b="1" dirty="0" err="1">
                <a:solidFill>
                  <a:srgbClr val="17127A"/>
                </a:solidFill>
              </a:rPr>
              <a:t>l`on</a:t>
            </a:r>
            <a:r>
              <a:rPr lang="en-US" b="1" dirty="0">
                <a:solidFill>
                  <a:srgbClr val="17127A"/>
                </a:solidFill>
              </a:rPr>
              <a:t> </a:t>
            </a:r>
            <a:r>
              <a:rPr lang="en-US" b="1" dirty="0" err="1">
                <a:solidFill>
                  <a:srgbClr val="17127A"/>
                </a:solidFill>
              </a:rPr>
              <a:t>pourrait</a:t>
            </a:r>
            <a:r>
              <a:rPr lang="en-US" b="1" dirty="0">
                <a:solidFill>
                  <a:srgbClr val="17127A"/>
                </a:solidFill>
              </a:rPr>
              <a:t> </a:t>
            </a:r>
            <a:r>
              <a:rPr lang="en-US" b="1" dirty="0" err="1">
                <a:solidFill>
                  <a:srgbClr val="17127A"/>
                </a:solidFill>
              </a:rPr>
              <a:t>raconter</a:t>
            </a:r>
            <a:r>
              <a:rPr lang="en-US" b="1" dirty="0">
                <a:solidFill>
                  <a:srgbClr val="17127A"/>
                </a:solidFill>
              </a:rPr>
              <a:t>.</a:t>
            </a:r>
            <a:endParaRPr lang="ro-RO" b="1" dirty="0">
              <a:solidFill>
                <a:srgbClr val="17127A"/>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B0F0"/>
                </a:solidFill>
              </a:rPr>
              <a:t> </a:t>
            </a:r>
            <a:r>
              <a:rPr lang="ro-RO" dirty="0">
                <a:solidFill>
                  <a:srgbClr val="00B0F0"/>
                </a:solidFill>
              </a:rPr>
              <a:t>L</a:t>
            </a:r>
            <a:r>
              <a:rPr lang="fr-FR" dirty="0" smtClean="0">
                <a:solidFill>
                  <a:srgbClr val="00B0F0"/>
                </a:solidFill>
              </a:rPr>
              <a:t>e </a:t>
            </a:r>
            <a:r>
              <a:rPr lang="fr-FR" dirty="0">
                <a:solidFill>
                  <a:srgbClr val="00B0F0"/>
                </a:solidFill>
              </a:rPr>
              <a:t>Musée National du Village</a:t>
            </a:r>
            <a:endParaRPr lang="ro-RO" dirty="0">
              <a:solidFill>
                <a:srgbClr val="00B0F0"/>
              </a:solidFill>
            </a:endParaRPr>
          </a:p>
        </p:txBody>
      </p:sp>
      <p:pic>
        <p:nvPicPr>
          <p:cNvPr id="4" name="Content Placeholder 3" descr="imagesCAVB8I9O.jpg"/>
          <p:cNvPicPr>
            <a:picLocks noGrp="1" noChangeAspect="1"/>
          </p:cNvPicPr>
          <p:nvPr>
            <p:ph idx="1"/>
          </p:nvPr>
        </p:nvPicPr>
        <p:blipFill>
          <a:blip r:embed="rId2" cstate="print"/>
          <a:stretch>
            <a:fillRect/>
          </a:stretch>
        </p:blipFill>
        <p:spPr>
          <a:xfrm>
            <a:off x="1115616" y="1772816"/>
            <a:ext cx="6696744" cy="4536504"/>
          </a:xfrm>
          <a:prstGeom prst="rect">
            <a:avLst/>
          </a:prstGeom>
          <a:solidFill>
            <a:srgbClr val="FFFFFF">
              <a:shade val="85000"/>
            </a:srgbClr>
          </a:solidFill>
          <a:ln w="190500" cap="sq">
            <a:solidFill>
              <a:srgbClr val="002060"/>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solidFill>
                  <a:srgbClr val="00B0F0"/>
                </a:solidFill>
              </a:rPr>
              <a:t>L'Athénée Roumain</a:t>
            </a:r>
            <a:endParaRPr lang="ro-RO" dirty="0">
              <a:solidFill>
                <a:srgbClr val="00B0F0"/>
              </a:solidFill>
            </a:endParaRPr>
          </a:p>
        </p:txBody>
      </p:sp>
      <p:pic>
        <p:nvPicPr>
          <p:cNvPr id="4" name="Content Placeholder 3" descr="imagesCAZL70GA.jpg"/>
          <p:cNvPicPr>
            <a:picLocks noGrp="1" noChangeAspect="1"/>
          </p:cNvPicPr>
          <p:nvPr>
            <p:ph idx="1"/>
          </p:nvPr>
        </p:nvPicPr>
        <p:blipFill>
          <a:blip r:embed="rId2" cstate="print"/>
          <a:stretch>
            <a:fillRect/>
          </a:stretch>
        </p:blipFill>
        <p:spPr>
          <a:xfrm>
            <a:off x="1115616" y="1772816"/>
            <a:ext cx="7128792" cy="4608512"/>
          </a:xfrm>
          <a:prstGeom prst="rect">
            <a:avLst/>
          </a:prstGeom>
          <a:solidFill>
            <a:srgbClr val="000000">
              <a:shade val="95000"/>
            </a:srgbClr>
          </a:solidFill>
          <a:ln w="444500" cap="sq">
            <a:solidFill>
              <a:srgbClr val="002060"/>
            </a:solidFill>
            <a:miter lim="800000"/>
          </a:ln>
          <a:effectLst>
            <a:outerShdw blurRad="254000" dist="190500" dir="2700000" sy="90000" algn="bl" rotWithShape="0">
              <a:srgbClr val="000000">
                <a:alpha val="40000"/>
              </a:srgbClr>
            </a:outerShdw>
          </a:effectLst>
        </p:spPr>
      </p:pic>
      <p:sp>
        <p:nvSpPr>
          <p:cNvPr id="5" name="TextBox 4"/>
          <p:cNvSpPr txBox="1"/>
          <p:nvPr/>
        </p:nvSpPr>
        <p:spPr>
          <a:xfrm>
            <a:off x="1547664" y="6211669"/>
            <a:ext cx="6372200" cy="646331"/>
          </a:xfrm>
          <a:prstGeom prst="rect">
            <a:avLst/>
          </a:prstGeom>
          <a:noFill/>
        </p:spPr>
        <p:txBody>
          <a:bodyPr wrap="square" rtlCol="0">
            <a:spAutoFit/>
          </a:bodyPr>
          <a:lstStyle/>
          <a:p>
            <a:r>
              <a:rPr lang="ro-RO" b="1" dirty="0" smtClean="0">
                <a:solidFill>
                  <a:srgbClr val="00B0F0"/>
                </a:solidFill>
              </a:rPr>
              <a:t>E</a:t>
            </a:r>
            <a:r>
              <a:rPr lang="fr-FR" b="1" dirty="0" smtClean="0">
                <a:solidFill>
                  <a:srgbClr val="00B0F0"/>
                </a:solidFill>
              </a:rPr>
              <a:t>st </a:t>
            </a:r>
            <a:r>
              <a:rPr lang="fr-FR" b="1" dirty="0">
                <a:solidFill>
                  <a:srgbClr val="00B0F0"/>
                </a:solidFill>
              </a:rPr>
              <a:t>une salle de concert située dans le centre-ville historique de Bucarest</a:t>
            </a:r>
            <a:endParaRPr lang="ro-RO" b="1" dirty="0">
              <a:solidFill>
                <a:srgbClr val="00B0F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solidFill>
                  <a:srgbClr val="00B0F0"/>
                </a:solidFill>
              </a:rPr>
              <a:t>La Palais Cantacuzino</a:t>
            </a:r>
            <a:endParaRPr lang="ro-RO" dirty="0">
              <a:solidFill>
                <a:srgbClr val="00B0F0"/>
              </a:solidFill>
            </a:endParaRPr>
          </a:p>
        </p:txBody>
      </p:sp>
      <p:pic>
        <p:nvPicPr>
          <p:cNvPr id="6" name="Content Placeholder 5" descr="imagesCABAF973.jpg"/>
          <p:cNvPicPr>
            <a:picLocks noGrp="1" noChangeAspect="1"/>
          </p:cNvPicPr>
          <p:nvPr>
            <p:ph idx="1"/>
          </p:nvPr>
        </p:nvPicPr>
        <p:blipFill>
          <a:blip r:embed="rId2" cstate="print"/>
          <a:stretch>
            <a:fillRect/>
          </a:stretch>
        </p:blipFill>
        <p:spPr>
          <a:xfrm>
            <a:off x="1619672" y="1484784"/>
            <a:ext cx="6048672" cy="4530666"/>
          </a:xfrm>
          <a:prstGeom prst="rect">
            <a:avLst/>
          </a:prstGeom>
          <a:solidFill>
            <a:srgbClr val="FFFFFF">
              <a:shade val="85000"/>
            </a:srgbClr>
          </a:solidFill>
          <a:ln w="190500" cap="sq">
            <a:solidFill>
              <a:srgbClr val="002060"/>
            </a:solidFill>
            <a:miter lim="800000"/>
          </a:ln>
          <a:effectLst>
            <a:outerShdw blurRad="76200" dir="18900000" sy="23000" kx="-1200000" algn="bl" rotWithShape="0">
              <a:prstClr val="black">
                <a:alpha val="20000"/>
              </a:prstClr>
            </a:outerShdw>
          </a:effectLst>
          <a:scene3d>
            <a:camera prst="orthographicFront">
              <a:rot lat="0" lon="0" rev="360000"/>
            </a:camera>
            <a:lightRig rig="twoPt" dir="t">
              <a:rot lat="0" lon="0" rev="7200000"/>
            </a:lightRig>
          </a:scene3d>
          <a:sp3d contourW="12700">
            <a:bevelT w="25400" h="19050" prst="relaxedInset"/>
            <a:contourClr>
              <a:srgbClr val="969696"/>
            </a:contourClr>
          </a:sp3d>
        </p:spPr>
      </p:pic>
      <p:sp>
        <p:nvSpPr>
          <p:cNvPr id="7" name="TextBox 6"/>
          <p:cNvSpPr txBox="1"/>
          <p:nvPr/>
        </p:nvSpPr>
        <p:spPr>
          <a:xfrm>
            <a:off x="1259632" y="6488668"/>
            <a:ext cx="6696744" cy="369332"/>
          </a:xfrm>
          <a:prstGeom prst="rect">
            <a:avLst/>
          </a:prstGeom>
          <a:noFill/>
          <a:effectLst>
            <a:glow rad="139700">
              <a:schemeClr val="accent2">
                <a:satMod val="175000"/>
                <a:alpha val="40000"/>
              </a:schemeClr>
            </a:glow>
          </a:effectLst>
        </p:spPr>
        <p:txBody>
          <a:bodyPr wrap="square" rtlCol="0">
            <a:spAutoFit/>
          </a:bodyPr>
          <a:lstStyle/>
          <a:p>
            <a:r>
              <a:rPr lang="ro-RO" b="1" dirty="0" smtClean="0">
                <a:solidFill>
                  <a:srgbClr val="00B0F0"/>
                </a:solidFill>
              </a:rPr>
              <a:t>Construit entre les annees 1888-1900. Ici a vecu Enescu</a:t>
            </a:r>
            <a:endParaRPr lang="ro-RO" b="1" dirty="0">
              <a:solidFill>
                <a:srgbClr val="00B0F0"/>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245</TotalTime>
  <Words>410</Words>
  <Application>Microsoft Office PowerPoint</Application>
  <PresentationFormat>On-screen Show (4:3)</PresentationFormat>
  <Paragraphs>42</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Module</vt:lpstr>
      <vt:lpstr>Slide 1</vt:lpstr>
      <vt:lpstr>BUCAREST</vt:lpstr>
      <vt:lpstr>     Un petit histoire de la cité…</vt:lpstr>
      <vt:lpstr>Slide 4</vt:lpstr>
      <vt:lpstr>Slide 5</vt:lpstr>
      <vt:lpstr>Slide 6</vt:lpstr>
      <vt:lpstr> Le Musée National du Village</vt:lpstr>
      <vt:lpstr>L'Athénée Roumain</vt:lpstr>
      <vt:lpstr>La Palais Cantacuzino</vt:lpstr>
      <vt:lpstr>L`Eglise Mihai Vodă </vt:lpstr>
      <vt:lpstr>L`Opéra Roumain</vt:lpstr>
      <vt:lpstr>Le Cercle Militaire National</vt:lpstr>
      <vt:lpstr>La Salle Byzantine</vt:lpstr>
      <vt:lpstr>La Palais Sutu</vt:lpstr>
      <vt:lpstr>L’Arc de Triomphe</vt:lpstr>
      <vt:lpstr>Arc de Triomphe a été construit entre 1921 et 1922 pour commémorer la victoire roumaine dans la Première Guerre mondiale. Opère à l'intérieur d'un petit musée qui peut être visité par le public seulement lors d'occasions spéciales </vt:lpstr>
      <vt:lpstr>Le Parc Herastrau</vt:lpstr>
      <vt:lpstr>Le Parc Cismigiu</vt:lpstr>
      <vt:lpstr>l' Auberge de Manuc</vt:lpstr>
      <vt:lpstr>Palais du Parlement </vt:lpstr>
      <vt:lpstr>Slide 21</vt:lpstr>
      <vt:lpstr>Arena Națională</vt:lpstr>
      <vt:lpstr>Slide 23</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 PETIT PARADIS</dc:title>
  <dc:creator>User</dc:creator>
  <cp:lastModifiedBy>User</cp:lastModifiedBy>
  <cp:revision>27</cp:revision>
  <dcterms:created xsi:type="dcterms:W3CDTF">2012-05-01T18:38:23Z</dcterms:created>
  <dcterms:modified xsi:type="dcterms:W3CDTF">2012-05-08T07:08:28Z</dcterms:modified>
</cp:coreProperties>
</file>